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pic>
        <p:nvPicPr>
          <p:cNvPr id="1026" name="95F73A85-1EE7-4585-A375-6EEF8D2D30B9" descr="8408437F-C7D8-407D-A57E-2F378D83AB5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" y="0"/>
            <a:ext cx="9035877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3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E44A-F5BB-4545-A7D8-82D298BA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705600" cy="2362200"/>
          </a:xfrm>
        </p:spPr>
        <p:txBody>
          <a:bodyPr>
            <a:normAutofit/>
          </a:bodyPr>
          <a:lstStyle/>
          <a:p>
            <a:r>
              <a:rPr lang="fr-FR" b="1" dirty="0"/>
              <a:t>Cartographie des politiques de régulation de la filière anacarde </a:t>
            </a:r>
            <a:r>
              <a:rPr lang="fr-FR" b="1" dirty="0" smtClean="0"/>
              <a:t>en Afrique </a:t>
            </a:r>
          </a:p>
          <a:p>
            <a:r>
              <a:rPr lang="fr-FR" sz="2000" b="1" dirty="0" smtClean="0"/>
              <a:t>Dr. Bernard Agbo,</a:t>
            </a:r>
          </a:p>
          <a:p>
            <a:r>
              <a:rPr lang="fr-FR" sz="2000" b="1" dirty="0" smtClean="0"/>
              <a:t>GIZ/ComCashew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69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Structures de régulation de la filière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88732"/>
              </p:ext>
            </p:extLst>
          </p:nvPr>
        </p:nvGraphicFramePr>
        <p:xfrm>
          <a:off x="381000" y="1143000"/>
          <a:ext cx="8229600" cy="365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59436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AUGEFA et</a:t>
                      </a:r>
                      <a:r>
                        <a:rPr lang="en-US" sz="2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ATDA Pole 4</a:t>
                      </a:r>
                      <a:endParaRPr lang="en-US" sz="2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Direction </a:t>
                      </a:r>
                      <a:r>
                        <a:rPr lang="en-US" sz="28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Regionale</a:t>
                      </a: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du Commerce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CCA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Guinee-Bissau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ANCA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INACJU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</a:rPr>
                        <a:t>Tanzanie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Cashew Board of </a:t>
                      </a:r>
                      <a:r>
                        <a:rPr lang="en-US" sz="28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Tanzanie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6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Que faire face </a:t>
            </a:r>
            <a:r>
              <a:rPr lang="fr-FR" b="1" dirty="0"/>
              <a:t>à</a:t>
            </a:r>
            <a:r>
              <a:rPr lang="fr-FR" b="1" dirty="0" smtClean="0"/>
              <a:t> cette forte disparité de politique de régulation entre les pays producteurs? </a:t>
            </a:r>
            <a:endParaRPr lang="fr-FR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743200"/>
            <a:ext cx="8229600" cy="18288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CICC= Conseil International Consultatif du Cajou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200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Pourquoi réguler le marché de cajou?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Afrique produit plus de 56% des noix de cajou et en transforme moins de 6%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Forte volatilité des prix d’achat des noix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Variation notoire de la taxe à l’exportation des noix d’un pays a un autre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8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Pourquoi réguler le marché de cajou?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Qualité en baisse des noix due au prix élevé en début de campagne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Fortes variation des prix d’un </a:t>
            </a:r>
            <a:r>
              <a:rPr lang="fr-FR" dirty="0"/>
              <a:t>pays à </a:t>
            </a:r>
            <a:r>
              <a:rPr lang="fr-FR" dirty="0" smtClean="0"/>
              <a:t>un autre &gt;&gt;mouvements transfrontaliers des noix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Difficultés d’approvisionnement en noix par les usines locales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8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Fixation d’un prix minimum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72472"/>
              </p:ext>
            </p:extLst>
          </p:nvPr>
        </p:nvGraphicFramePr>
        <p:xfrm>
          <a:off x="381000" y="1143000"/>
          <a:ext cx="8229600" cy="3326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59436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 </a:t>
                      </a: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FCFA /kg</a:t>
                      </a: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500 FCFA </a:t>
                      </a:r>
                      <a:r>
                        <a:rPr lang="en-US" sz="2800" dirty="0">
                          <a:effectLst/>
                        </a:rPr>
                        <a:t>/kg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Guinee-Bissau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500 </a:t>
                      </a:r>
                      <a:r>
                        <a:rPr lang="en-US" sz="2800" dirty="0" smtClean="0">
                          <a:effectLst/>
                        </a:rPr>
                        <a:t>FCFA </a:t>
                      </a:r>
                      <a:r>
                        <a:rPr lang="en-US" sz="2800" dirty="0" smtClean="0">
                          <a:effectLst/>
                        </a:rPr>
                        <a:t>/</a:t>
                      </a:r>
                      <a:r>
                        <a:rPr lang="en-US" sz="2800" dirty="0" smtClean="0">
                          <a:effectLst/>
                        </a:rPr>
                        <a:t>kg (2017)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Tanzanie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3510 TZS</a:t>
                      </a:r>
                      <a:r>
                        <a:rPr lang="en-US" sz="2800" baseline="0" dirty="0" smtClean="0">
                          <a:effectLst/>
                        </a:rPr>
                        <a:t> /Kg (870 FCFA/Kg)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5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Taxation sur la noix </a:t>
            </a:r>
            <a:r>
              <a:rPr lang="fr-FR" b="1" dirty="0"/>
              <a:t>à</a:t>
            </a:r>
            <a:r>
              <a:rPr lang="fr-FR" dirty="0"/>
              <a:t> </a:t>
            </a:r>
            <a:r>
              <a:rPr lang="fr-FR" b="1" dirty="0" smtClean="0"/>
              <a:t>l’export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56545"/>
              </p:ext>
            </p:extLst>
          </p:nvPr>
        </p:nvGraphicFramePr>
        <p:xfrm>
          <a:off x="381000" y="1143000"/>
          <a:ext cx="8229600" cy="4565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59436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FCFA /kg</a:t>
                      </a: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 FCFA/ kg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85 FCFA /kg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Guinee-Bissau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92</a:t>
                      </a:r>
                      <a:r>
                        <a:rPr lang="en-US" sz="2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FCFA /kg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18% </a:t>
                      </a:r>
                      <a:r>
                        <a:rPr lang="en-US" sz="2800" dirty="0" smtClean="0">
                          <a:effectLst/>
                        </a:rPr>
                        <a:t>de prix FOB 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+</a:t>
                      </a:r>
                      <a:r>
                        <a:rPr lang="en-US" sz="2800" dirty="0">
                          <a:effectLst/>
                        </a:rPr>
                        <a:t>75 </a:t>
                      </a:r>
                      <a:r>
                        <a:rPr lang="en-US" sz="2800" dirty="0" smtClean="0">
                          <a:effectLst/>
                        </a:rPr>
                        <a:t>USD/T </a:t>
                      </a:r>
                      <a:r>
                        <a:rPr lang="en-US" sz="2800" dirty="0" err="1" smtClean="0">
                          <a:effectLst/>
                        </a:rPr>
                        <a:t>en</a:t>
                      </a:r>
                      <a:r>
                        <a:rPr lang="en-US" sz="2800" baseline="0" dirty="0" smtClean="0">
                          <a:effectLst/>
                        </a:rPr>
                        <a:t> absence de livraison aux </a:t>
                      </a:r>
                      <a:r>
                        <a:rPr lang="en-US" sz="2800" baseline="0" dirty="0" err="1" smtClean="0">
                          <a:effectLst/>
                        </a:rPr>
                        <a:t>usines</a:t>
                      </a:r>
                      <a:r>
                        <a:rPr lang="en-US" sz="2800" baseline="0" dirty="0" smtClean="0">
                          <a:effectLst/>
                        </a:rPr>
                        <a:t> locales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Tanzanie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150 </a:t>
                      </a:r>
                      <a:r>
                        <a:rPr lang="en-US" sz="2800" dirty="0" smtClean="0">
                          <a:effectLst/>
                        </a:rPr>
                        <a:t>USD/T 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+</a:t>
                      </a:r>
                      <a:r>
                        <a:rPr lang="en-US" sz="2800" dirty="0">
                          <a:effectLst/>
                        </a:rPr>
                        <a:t>15% </a:t>
                      </a:r>
                      <a:r>
                        <a:rPr lang="en-US" sz="2800" dirty="0" err="1" smtClean="0">
                          <a:effectLst/>
                        </a:rPr>
                        <a:t>en</a:t>
                      </a:r>
                      <a:r>
                        <a:rPr lang="en-US" sz="2800" baseline="0" dirty="0" smtClean="0">
                          <a:effectLst/>
                        </a:rPr>
                        <a:t> absence de livraison aux </a:t>
                      </a:r>
                      <a:r>
                        <a:rPr lang="en-US" sz="2800" baseline="0" dirty="0" err="1" smtClean="0">
                          <a:effectLst/>
                        </a:rPr>
                        <a:t>usines</a:t>
                      </a:r>
                      <a:r>
                        <a:rPr lang="en-US" sz="2800" baseline="0" dirty="0" smtClean="0">
                          <a:effectLst/>
                        </a:rPr>
                        <a:t> locales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Interdiction de l’exportation des noix par frontière terrestre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Benin: Arrêté MIC, 2017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Cote d’Ivoire: Adoption d’une loi en 2018&gt;&gt; jusqu’à </a:t>
            </a:r>
            <a:r>
              <a:rPr lang="fr-FR" dirty="0"/>
              <a:t>10 ans de prison, 50 millions de francs </a:t>
            </a:r>
            <a:endParaRPr lang="fr-FR" dirty="0" smtClean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Kenya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fr-FR" dirty="0" smtClean="0"/>
              <a:t>Guinée-Bissau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1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Licence d’exportation des noix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06712"/>
              </p:ext>
            </p:extLst>
          </p:nvPr>
        </p:nvGraphicFramePr>
        <p:xfrm>
          <a:off x="381000" y="1143000"/>
          <a:ext cx="8229600" cy="5478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60960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Caution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commerce interne et 20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export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En </a:t>
                      </a:r>
                      <a:r>
                        <a:rPr lang="fr-FR" sz="2800" noProof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discusion</a:t>
                      </a:r>
                      <a:r>
                        <a:rPr lang="fr-FR" sz="2800" baseline="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avec le MICA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Caution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Société et 25 </a:t>
                      </a:r>
                      <a:r>
                        <a:rPr lang="fr-FR" sz="28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Mio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Coop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r>
                        <a:rPr lang="fr-FR" sz="2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Sociétés </a:t>
                      </a:r>
                      <a:r>
                        <a:rPr lang="fr-FR" sz="2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et 21 coop agréés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Guinee 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Licence </a:t>
                      </a:r>
                      <a:r>
                        <a:rPr lang="fr-FR" sz="2800" noProof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Alvara</a:t>
                      </a: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pour</a:t>
                      </a:r>
                      <a:r>
                        <a:rPr lang="fr-FR" sz="2800" baseline="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les nationaux</a:t>
                      </a: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:</a:t>
                      </a:r>
                      <a:r>
                        <a:rPr lang="fr-FR" sz="2800" baseline="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80.000 F.CFA (base) + 50.000 FCFA/an&gt;&gt; 450 licenciés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300-500 </a:t>
                      </a:r>
                      <a:r>
                        <a:rPr lang="fr-FR" sz="2800" baseline="0" noProof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licenciés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Tanzania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400" noProof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?</a:t>
                      </a:r>
                      <a:endParaRPr lang="fr-FR" sz="4400" noProof="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6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Fenêtre d’achat des noix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243328"/>
              </p:ext>
            </p:extLst>
          </p:nvPr>
        </p:nvGraphicFramePr>
        <p:xfrm>
          <a:off x="457200" y="1676400"/>
          <a:ext cx="8229600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60960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 d’achat avant ouverture officielle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campagne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 d’achat avant ouverture officielle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campagne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noProof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 mois</a:t>
                      </a: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Burkina Faso</a:t>
                      </a:r>
                      <a:endParaRPr lang="en-US" dirty="0"/>
                    </a:p>
                  </a:txBody>
                  <a:tcPr marL="61890" marR="61890" marT="0" marB="0"/>
                </a:tc>
                <a:tc rowSpan="4"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Tanzania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9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Obligation de vente % noix aux usines locales</a:t>
            </a:r>
            <a:endParaRPr lang="fr-FR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69145"/>
              </p:ext>
            </p:extLst>
          </p:nvPr>
        </p:nvGraphicFramePr>
        <p:xfrm>
          <a:off x="381000" y="1143000"/>
          <a:ext cx="8229600" cy="4109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6096000"/>
              </a:tblGrid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Benin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28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Côte d’Ivoire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du volume d’exportation</a:t>
                      </a:r>
                      <a:endParaRPr lang="fr-FR" sz="28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Burkina Faso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800" noProof="0" dirty="0">
                          <a:effectLst/>
                          <a:latin typeface="Calibri"/>
                          <a:ea typeface="Calibri"/>
                          <a:cs typeface="Arial"/>
                        </a:rPr>
                        <a:t>?</a:t>
                      </a: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Guinee Bissau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Mozambique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9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Tanzanie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Ghana</a:t>
                      </a: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Kenya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800" noProof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890" marR="618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0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Pourquoi réguler le marché de cajou?</vt:lpstr>
      <vt:lpstr>Pourquoi réguler le marché de cajou?</vt:lpstr>
      <vt:lpstr>Fixation d’un prix minimum</vt:lpstr>
      <vt:lpstr>Taxation sur la noix à l’export</vt:lpstr>
      <vt:lpstr>Interdiction de l’exportation des noix par frontière terrestre</vt:lpstr>
      <vt:lpstr>Licence d’exportation des noix</vt:lpstr>
      <vt:lpstr>Fenêtre d’achat des noix</vt:lpstr>
      <vt:lpstr>Obligation de vente % noix aux usines locales</vt:lpstr>
      <vt:lpstr>Structures de régulation de la filière</vt:lpstr>
      <vt:lpstr>Que faire face à cette forte disparité de politique de régulation entre les pays producteurs?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ACA-Comms</dc:creator>
  <cp:lastModifiedBy>BA</cp:lastModifiedBy>
  <cp:revision>32</cp:revision>
  <dcterms:created xsi:type="dcterms:W3CDTF">2018-05-23T15:52:17Z</dcterms:created>
  <dcterms:modified xsi:type="dcterms:W3CDTF">2018-06-21T12:02:04Z</dcterms:modified>
</cp:coreProperties>
</file>