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19"/>
  </p:notesMasterIdLst>
  <p:handoutMasterIdLst>
    <p:handoutMasterId r:id="rId20"/>
  </p:handoutMasterIdLst>
  <p:sldIdLst>
    <p:sldId id="380" r:id="rId2"/>
    <p:sldId id="425" r:id="rId3"/>
    <p:sldId id="393" r:id="rId4"/>
    <p:sldId id="397" r:id="rId5"/>
    <p:sldId id="398" r:id="rId6"/>
    <p:sldId id="399" r:id="rId7"/>
    <p:sldId id="293" r:id="rId8"/>
    <p:sldId id="405" r:id="rId9"/>
    <p:sldId id="411" r:id="rId10"/>
    <p:sldId id="412" r:id="rId11"/>
    <p:sldId id="423" r:id="rId12"/>
    <p:sldId id="424" r:id="rId13"/>
    <p:sldId id="413" r:id="rId14"/>
    <p:sldId id="409" r:id="rId15"/>
    <p:sldId id="426" r:id="rId16"/>
    <p:sldId id="427" r:id="rId17"/>
    <p:sldId id="385" r:id="rId18"/>
  </p:sldIdLst>
  <p:sldSz cx="12192000" cy="6858000"/>
  <p:notesSz cx="6854825" cy="97504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  <a:srgbClr val="FFFF00"/>
    <a:srgbClr val="006600"/>
    <a:srgbClr val="0000CC"/>
    <a:srgbClr val="FF9966"/>
    <a:srgbClr val="FF00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E77DEF9-2C52-406C-98D9-B360C561EAA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245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762000"/>
            <a:ext cx="65024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6AD05AD-3508-4C1A-BF11-A0772F0BA4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9744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6">
            <a:extLst>
              <a:ext uri="{FF2B5EF4-FFF2-40B4-BE49-F238E27FC236}">
                <a16:creationId xmlns:a16="http://schemas.microsoft.com/office/drawing/2014/main" xmlns="" id="{3D3237F0-AC85-1349-A8CB-56F262723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E83D1793-1BE7-4044-9E9B-47C1FB30B59A}" type="slidenum">
              <a:rPr lang="fr-FR" altLang="fr-FR" sz="1500">
                <a:latin typeface="Times New Roman" panose="02020603050405020304" pitchFamily="18" charset="0"/>
              </a:rPr>
              <a:pPr eaLnBrk="1"/>
              <a:t>7</a:t>
            </a:fld>
            <a:endParaRPr lang="fr-FR" altLang="fr-FR" sz="1500">
              <a:latin typeface="Times New Roman" panose="02020603050405020304" pitchFamily="18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0F99C530-D9B8-0544-A594-F1F1A073FD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88893710-A852-7840-AF84-EBE99CFF2D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xfrm>
            <a:off x="0" y="0"/>
            <a:ext cx="1588" cy="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xmlns="" id="{64067BAC-29A4-DF47-9998-E78D7D44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6DEC54-1183-834C-9C01-11AB3FDF3CD2}" type="slidenum">
              <a:rPr lang="fr-FR" altLang="fr-FR" sz="1800"/>
              <a:pPr eaLnBrk="1" hangingPunct="1"/>
              <a:t>7</a:t>
            </a:fld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BCF9E584-79B6-C249-A611-6F7523A4CC2D}"/>
              </a:ext>
            </a:extLst>
          </p:cNvPr>
          <p:cNvSpPr/>
          <p:nvPr/>
        </p:nvSpPr>
        <p:spPr>
          <a:xfrm>
            <a:off x="0" y="0"/>
            <a:ext cx="1588" cy="15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1729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77800" y="762000"/>
            <a:ext cx="6502400" cy="36576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D05AD-3508-4C1A-BF11-A0772F0BA462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466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ECF14-68D7-4052-B2A6-973E2E7F74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2478832"/>
      </p:ext>
    </p:extLst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6FFCD-0F9C-450F-B3A7-AE8617968E8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6864652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A535-2F94-441C-BA82-49AF911387A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7408369"/>
      </p:ext>
    </p:extLst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A4C9-6925-4CE8-9B00-57464DE6A61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4535658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8080-F2F2-42D7-B64C-9EDC2441BAE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867026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1B587-6234-4D67-B662-A6E03BFE400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34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3A4C8-7F8E-484A-8E52-98735DAF9B2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7368766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6EBCD-BDAF-467B-BB82-152FE4C00C1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0566042"/>
      </p:ext>
    </p:extLst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81E54-63C4-4772-A9B6-47B80FBD659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9936898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AC2BF-8FB2-448B-97E8-BDD797526DF5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758175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461E0-C5CF-445F-B0F5-A776D472E54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3492734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96C7D-6AA6-440E-BBF8-019B751E629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9224933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ACDF1AB-39E1-4253-A8B5-33B2EC724AD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 spd="med">
    <p:strips dir="ld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Grp="1"/>
          </p:cNvSpPr>
          <p:nvPr>
            <p:ph type="title" idx="4294967295"/>
          </p:nvPr>
        </p:nvSpPr>
        <p:spPr>
          <a:xfrm>
            <a:off x="162485" y="2514159"/>
            <a:ext cx="11823940" cy="2102954"/>
          </a:xfrm>
          <a:solidFill>
            <a:srgbClr val="00B050"/>
          </a:solidFill>
          <a:ln w="76200">
            <a:solidFill>
              <a:srgbClr val="FFCC66"/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723959" algn="l"/>
                <a:tab pos="1447919" algn="l"/>
                <a:tab pos="2171880" algn="l"/>
                <a:tab pos="2895479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  <a:tab pos="8686800" algn="l"/>
                <a:tab pos="9410760" algn="l"/>
              </a:tabLst>
            </a:pPr>
            <a:r>
              <a:rPr lang="fr-FR" sz="4900" b="1" dirty="0" smtClean="0">
                <a:latin typeface="Century Gothic" panose="020B0502020202020204" pitchFamily="34" charset="0"/>
              </a:rPr>
              <a:t>EVOLUTION DE LA FILIERE ANACARDE</a:t>
            </a:r>
            <a:r>
              <a:rPr lang="en-GB" sz="4900" b="1" dirty="0" smtClean="0">
                <a:latin typeface="Century Gothic" panose="020B0502020202020204" pitchFamily="34" charset="0"/>
              </a:rPr>
              <a:t/>
            </a:r>
            <a:br>
              <a:rPr lang="en-GB" sz="4900" b="1" dirty="0" smtClean="0">
                <a:latin typeface="Century Gothic" panose="020B0502020202020204" pitchFamily="34" charset="0"/>
              </a:rPr>
            </a:br>
            <a:r>
              <a:rPr lang="fr-FR" sz="3600" b="1" dirty="0" smtClean="0">
                <a:latin typeface="Century Gothic" panose="020B0502020202020204" pitchFamily="34" charset="0"/>
              </a:rPr>
              <a:t>CÔTE D’IVOIRE</a:t>
            </a:r>
            <a:br>
              <a:rPr lang="fr-FR" sz="3600" b="1" dirty="0" smtClean="0">
                <a:latin typeface="Century Gothic" panose="020B0502020202020204" pitchFamily="34" charset="0"/>
              </a:rPr>
            </a:br>
            <a:r>
              <a:rPr lang="fr-FR" sz="2200" b="1" dirty="0" smtClean="0">
                <a:latin typeface="Century Gothic" panose="020B0502020202020204" pitchFamily="34" charset="0"/>
              </a:rPr>
              <a:t>Mamadou BERTE </a:t>
            </a:r>
            <a:br>
              <a:rPr lang="fr-FR" sz="2200" b="1" dirty="0" smtClean="0">
                <a:latin typeface="Century Gothic" panose="020B0502020202020204" pitchFamily="34" charset="0"/>
              </a:rPr>
            </a:br>
            <a:r>
              <a:rPr lang="fr-FR" sz="2000" b="1" dirty="0" smtClean="0">
                <a:latin typeface="Century Gothic" panose="020B0502020202020204" pitchFamily="34" charset="0"/>
              </a:rPr>
              <a:t>Directeur Général Adjoint </a:t>
            </a:r>
            <a:br>
              <a:rPr lang="fr-FR" sz="2000" b="1" dirty="0" smtClean="0">
                <a:latin typeface="Century Gothic" panose="020B0502020202020204" pitchFamily="34" charset="0"/>
              </a:rPr>
            </a:br>
            <a:r>
              <a:rPr lang="fr-FR" sz="2000" b="1" dirty="0" smtClean="0">
                <a:latin typeface="Century Gothic" panose="020B0502020202020204" pitchFamily="34" charset="0"/>
              </a:rPr>
              <a:t>Le Conseil du Coton et </a:t>
            </a:r>
            <a:r>
              <a:rPr lang="fr-FR" sz="2000" b="1" dirty="0">
                <a:latin typeface="Century Gothic" panose="020B0502020202020204" pitchFamily="34" charset="0"/>
              </a:rPr>
              <a:t>de </a:t>
            </a:r>
            <a:r>
              <a:rPr lang="fr-FR" sz="2000" b="1" dirty="0" smtClean="0">
                <a:latin typeface="Century Gothic" panose="020B0502020202020204" pitchFamily="34" charset="0"/>
              </a:rPr>
              <a:t>l’Anacarde</a:t>
            </a:r>
            <a:endParaRPr lang="en-GB" sz="16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-96687" y="1556792"/>
            <a:ext cx="12288687" cy="518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896938" indent="-4397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Au niveau de la Commercialisation 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Application effective du prix minimum bords champs;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Evolution fulgurante des prix aux producteurs (de 150 F CFA en moyenne à 715 F CFA le kg en 2017);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Suivi rigoureux des transactions commerciales (achats et déchargements dans les magasins intérieurs et portuaires);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Amélioration de la qualité marchande (2 points de KOR, de 46 </a:t>
            </a:r>
            <a:r>
              <a:rPr lang="fr-FR" altLang="fr-FR" sz="2600" dirty="0" err="1">
                <a:latin typeface="Book Antiqua" panose="02040602050305030304" pitchFamily="18" charset="0"/>
              </a:rPr>
              <a:t>lbs</a:t>
            </a:r>
            <a:r>
              <a:rPr lang="fr-FR" altLang="fr-FR" sz="2600" dirty="0">
                <a:latin typeface="Book Antiqua" panose="02040602050305030304" pitchFamily="18" charset="0"/>
              </a:rPr>
              <a:t> en moyenne à 48 </a:t>
            </a:r>
            <a:r>
              <a:rPr lang="fr-FR" altLang="fr-FR" sz="2600" dirty="0" err="1">
                <a:latin typeface="Book Antiqua" panose="02040602050305030304" pitchFamily="18" charset="0"/>
              </a:rPr>
              <a:t>lbs</a:t>
            </a:r>
            <a:r>
              <a:rPr lang="fr-FR" altLang="fr-FR" sz="2600" dirty="0">
                <a:latin typeface="Book Antiqua" panose="02040602050305030304" pitchFamily="18" charset="0"/>
              </a:rPr>
              <a:t> );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Maintien de la moyenne du taux d’humidité en dessous de 10% (8,3% en moyenne)</a:t>
            </a: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484784"/>
            <a:ext cx="10009112" cy="4505726"/>
          </a:xfrm>
          <a:prstGeom prst="rect">
            <a:avLst/>
          </a:prstGeom>
          <a:noFill/>
        </p:spPr>
      </p:pic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556792"/>
            <a:ext cx="9505056" cy="4608512"/>
          </a:xfrm>
          <a:prstGeom prst="rect">
            <a:avLst/>
          </a:prstGeom>
          <a:noFill/>
        </p:spPr>
      </p:pic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052736"/>
            <a:ext cx="12191999" cy="60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896938" indent="-4397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Au niveau de la Transformation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500" dirty="0">
                <a:latin typeface="Book Antiqua" panose="02040602050305030304" pitchFamily="18" charset="0"/>
              </a:rPr>
              <a:t>Evolution de la capacité de transformation locale de moins de 45 000 tonnes  en 2012 à plus de 100 000 tonnes en 2018 pour 24 Unités de transformation;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500" dirty="0">
                <a:latin typeface="Book Antiqua" panose="02040602050305030304" pitchFamily="18" charset="0"/>
              </a:rPr>
              <a:t>Taxation à l’exportation des noix brutes pour financer les industriels locaux (400 F CFA par Kg d’amande,   plus de 4 milliards F CFA distribués en 2016 et 2017) 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500" dirty="0">
                <a:latin typeface="Book Antiqua" panose="02040602050305030304" pitchFamily="18" charset="0"/>
              </a:rPr>
              <a:t>Dispositions réglementaires et opérationnelles </a:t>
            </a:r>
            <a:r>
              <a:rPr lang="fr-FR" altLang="fr-FR" sz="2500" dirty="0" smtClean="0">
                <a:latin typeface="Book Antiqua" panose="02040602050305030304" pitchFamily="18" charset="0"/>
              </a:rPr>
              <a:t>pour </a:t>
            </a:r>
            <a:r>
              <a:rPr lang="fr-FR" altLang="fr-FR" sz="2500" dirty="0">
                <a:latin typeface="Book Antiqua" panose="02040602050305030304" pitchFamily="18" charset="0"/>
              </a:rPr>
              <a:t>l’approvisionnement </a:t>
            </a:r>
            <a:r>
              <a:rPr lang="fr-FR" altLang="fr-FR" sz="2500" dirty="0" smtClean="0">
                <a:latin typeface="Book Antiqua" panose="02040602050305030304" pitchFamily="18" charset="0"/>
              </a:rPr>
              <a:t>des </a:t>
            </a:r>
            <a:r>
              <a:rPr lang="fr-FR" altLang="fr-FR" sz="2500" dirty="0">
                <a:latin typeface="Book Antiqua" panose="02040602050305030304" pitchFamily="18" charset="0"/>
              </a:rPr>
              <a:t>transformateurs locaux </a:t>
            </a:r>
            <a:r>
              <a:rPr lang="fr-FR" altLang="fr-FR" sz="2500" dirty="0" smtClean="0">
                <a:latin typeface="Book Antiqua" panose="02040602050305030304" pitchFamily="18" charset="0"/>
              </a:rPr>
              <a:t>(mécanisme de financement, réservation );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500" dirty="0" smtClean="0">
                <a:latin typeface="Book Antiqua" panose="02040602050305030304" pitchFamily="18" charset="0"/>
              </a:rPr>
              <a:t>PPCA </a:t>
            </a:r>
            <a:r>
              <a:rPr lang="fr-FR" altLang="fr-FR" sz="2500" dirty="0">
                <a:latin typeface="Book Antiqua" panose="02040602050305030304" pitchFamily="18" charset="0"/>
              </a:rPr>
              <a:t>avec création de zones industrielles dédiées à la transformation de </a:t>
            </a:r>
            <a:r>
              <a:rPr lang="fr-FR" altLang="fr-FR" sz="2500" dirty="0" smtClean="0">
                <a:latin typeface="Book Antiqua" panose="02040602050305030304" pitchFamily="18" charset="0"/>
              </a:rPr>
              <a:t>l’anacarde</a:t>
            </a:r>
            <a:endParaRPr lang="fr-FR" altLang="fr-FR" sz="2500" dirty="0">
              <a:latin typeface="Book Antiqua" panose="02040602050305030304" pitchFamily="18" charset="0"/>
            </a:endParaRP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500" dirty="0">
                <a:latin typeface="Book Antiqua" panose="02040602050305030304" pitchFamily="18" charset="0"/>
              </a:rPr>
              <a:t>Organisation du SIETTA en 2014 et en 2016 (</a:t>
            </a:r>
            <a:r>
              <a:rPr lang="fr-FR" altLang="fr-FR" sz="2500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  <a:r>
              <a:rPr lang="fr-FR" altLang="fr-FR" sz="2500" baseline="30000" dirty="0">
                <a:solidFill>
                  <a:srgbClr val="FF0000"/>
                </a:solidFill>
                <a:latin typeface="Book Antiqua" panose="02040602050305030304" pitchFamily="18" charset="0"/>
              </a:rPr>
              <a:t>ème</a:t>
            </a:r>
            <a:r>
              <a:rPr lang="fr-FR" altLang="fr-FR" sz="2500" dirty="0">
                <a:solidFill>
                  <a:srgbClr val="FF0000"/>
                </a:solidFill>
                <a:latin typeface="Book Antiqua" panose="02040602050305030304" pitchFamily="18" charset="0"/>
              </a:rPr>
              <a:t> édition du 8 au 10 novembre 2018)</a:t>
            </a: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56792"/>
            <a:ext cx="9865096" cy="4345642"/>
          </a:xfrm>
          <a:prstGeom prst="rect">
            <a:avLst/>
          </a:prstGeom>
          <a:noFill/>
        </p:spPr>
      </p:pic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03512" y="1582886"/>
            <a:ext cx="9721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fr-FR" altLang="fr-FR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Eléments clés de l’organisation de la filière </a:t>
            </a:r>
            <a:endParaRPr lang="fr-FR" altLang="fr-FR" sz="28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1344" y="2348880"/>
            <a:ext cx="116652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500" b="1" dirty="0" smtClean="0">
                <a:latin typeface="Book Antiqua" panose="02040602050305030304" pitchFamily="18" charset="0"/>
              </a:rPr>
              <a:t>Stratégie de développement de la filière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500" dirty="0" smtClean="0">
                <a:latin typeface="Book Antiqua" panose="02040602050305030304" pitchFamily="18" charset="0"/>
              </a:rPr>
              <a:t>Toutes les interventions dans la filière doivent s’inscrire dans une stratégie globale et cohérente définie et adoptée par l’Etat, les acteurs, les partenaires et les experts de la filière;</a:t>
            </a:r>
          </a:p>
          <a:p>
            <a:pPr algn="just"/>
            <a:endParaRPr lang="fr-FR" sz="2500" dirty="0" smtClean="0">
              <a:latin typeface="Book Antiqua" panose="0204060205030503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500" b="1" dirty="0" smtClean="0">
                <a:latin typeface="Book Antiqua" panose="02040602050305030304" pitchFamily="18" charset="0"/>
              </a:rPr>
              <a:t>Cadre règlementaire de mise en œuvre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500" dirty="0" smtClean="0">
                <a:latin typeface="Book Antiqua" panose="02040602050305030304" pitchFamily="18" charset="0"/>
              </a:rPr>
              <a:t>La mise en œuvre de la stratégie doit être nécessairement encadrer par des textes fixant les règles relatives aux activités notamment à la commercialisation et à la régulation des activités de la filière</a:t>
            </a:r>
          </a:p>
          <a:p>
            <a:pPr algn="just"/>
            <a:endParaRPr lang="fr-FR" sz="25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03512" y="1340768"/>
            <a:ext cx="9433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 Eléments clés de l’organisation de la filière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91344" y="1844824"/>
            <a:ext cx="11881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500" b="1" dirty="0" smtClean="0">
                <a:latin typeface="Book Antiqua" panose="02040602050305030304" pitchFamily="18" charset="0"/>
              </a:rPr>
              <a:t>Plus spécifiquement :</a:t>
            </a:r>
          </a:p>
          <a:p>
            <a:pPr algn="just"/>
            <a:endParaRPr lang="fr-FR" sz="800" b="1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500" dirty="0">
                <a:latin typeface="Book Antiqua" panose="02040602050305030304" pitchFamily="18" charset="0"/>
              </a:rPr>
              <a:t>O</a:t>
            </a:r>
            <a:r>
              <a:rPr lang="fr-FR" sz="2500" dirty="0" smtClean="0">
                <a:latin typeface="Book Antiqua" panose="02040602050305030304" pitchFamily="18" charset="0"/>
              </a:rPr>
              <a:t>rganisation de la recherche avec capitalisation des acquis nationaux et sous régionaux ;</a:t>
            </a:r>
          </a:p>
          <a:p>
            <a:pPr lvl="1" algn="just"/>
            <a:endParaRPr lang="fr-FR" sz="1000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500" dirty="0" smtClean="0">
                <a:latin typeface="Book Antiqua" panose="02040602050305030304" pitchFamily="18" charset="0"/>
              </a:rPr>
              <a:t>Conseil agricole tenant compte de la promotion de la qualité et de l’appui à la structuration des organisations des producteurs ;</a:t>
            </a:r>
          </a:p>
          <a:p>
            <a:pPr lvl="1" algn="just"/>
            <a:endParaRPr lang="fr-FR" sz="1000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500" dirty="0" smtClean="0">
                <a:latin typeface="Book Antiqua" panose="02040602050305030304" pitchFamily="18" charset="0"/>
              </a:rPr>
              <a:t>Structuration de la commercialisation avec agrément des acteurs et introduction de sacherie propre à la filière ;</a:t>
            </a:r>
          </a:p>
          <a:p>
            <a:pPr lvl="1" algn="just"/>
            <a:endParaRPr lang="fr-FR" sz="1000" dirty="0" smtClean="0">
              <a:latin typeface="Book Antiqua" panose="02040602050305030304" pitchFamily="18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fr-FR" sz="2500" dirty="0" smtClean="0">
                <a:latin typeface="Book Antiqua" panose="02040602050305030304" pitchFamily="18" charset="0"/>
              </a:rPr>
              <a:t>Développement de la transformation avec sécurisation des approvisionnements, Appui à l’accès aux financements, promotion des technologies et équipements de point.</a:t>
            </a:r>
          </a:p>
        </p:txBody>
      </p:sp>
    </p:spTree>
    <p:extLst>
      <p:ext uri="{BB962C8B-B14F-4D97-AF65-F5344CB8AC3E}">
        <p14:creationId xmlns:p14="http://schemas.microsoft.com/office/powerpoint/2010/main" val="6807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079776" y="2060848"/>
            <a:ext cx="5988348" cy="11521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fr-FR" sz="2800" b="1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MERCI </a:t>
            </a:r>
            <a:r>
              <a:rPr lang="fr-FR" sz="2800" b="1" dirty="0" smtClean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DE </a:t>
            </a:r>
            <a:r>
              <a:rPr lang="fr-FR" sz="2800" b="1" dirty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VOTRE </a:t>
            </a:r>
            <a:r>
              <a:rPr lang="fr-FR" sz="2800" b="1" dirty="0" smtClean="0">
                <a:solidFill>
                  <a:srgbClr val="000000"/>
                </a:solidFill>
                <a:latin typeface="Tahoma" charset="0"/>
                <a:ea typeface="+mn-ea"/>
                <a:cs typeface="+mn-cs"/>
              </a:rPr>
              <a:t>AIMABLE ATTENTION</a:t>
            </a:r>
            <a:endParaRPr lang="fr-FR" sz="2800" b="1" dirty="0">
              <a:solidFill>
                <a:srgbClr val="000000"/>
              </a:solidFill>
              <a:latin typeface="Tahoma" charset="0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80231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 bwMode="auto">
          <a:xfrm>
            <a:off x="0" y="1628800"/>
            <a:ext cx="12192000" cy="621909"/>
          </a:xfrm>
          <a:prstGeom prst="rect">
            <a:avLst/>
          </a:prstGeom>
          <a:solidFill>
            <a:srgbClr val="00B05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  <a:tabLst>
                <a:tab pos="723959" algn="l"/>
                <a:tab pos="1447919" algn="l"/>
                <a:tab pos="2171880" algn="l"/>
                <a:tab pos="2895479" algn="l"/>
                <a:tab pos="3619440" algn="l"/>
                <a:tab pos="4343400" algn="l"/>
                <a:tab pos="5067360" algn="l"/>
                <a:tab pos="5791320" algn="l"/>
                <a:tab pos="6515280" algn="l"/>
                <a:tab pos="7238880" algn="l"/>
                <a:tab pos="7962840" algn="l"/>
                <a:tab pos="8686800" algn="l"/>
                <a:tab pos="9410760" algn="l"/>
              </a:tabLst>
            </a:pPr>
            <a:r>
              <a:rPr lang="fr-FR" sz="4900" b="1" dirty="0" smtClean="0">
                <a:latin typeface="Book Antiqua" panose="02040602050305030304" pitchFamily="18" charset="0"/>
              </a:rPr>
              <a:t>PLAN</a:t>
            </a:r>
            <a:endParaRPr lang="fr-FR" sz="4900" b="1" dirty="0">
              <a:latin typeface="Book Antiqua" panose="02040602050305030304" pitchFamily="18" charset="0"/>
            </a:endParaRPr>
          </a:p>
        </p:txBody>
      </p:sp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07568" y="2654586"/>
            <a:ext cx="9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 smtClean="0">
                <a:latin typeface="Book Antiqua" panose="02040602050305030304" pitchFamily="18" charset="0"/>
              </a:rPr>
              <a:t>Contexte </a:t>
            </a:r>
            <a:r>
              <a:rPr lang="fr-FR" altLang="fr-FR" sz="2800" b="1" dirty="0">
                <a:latin typeface="Book Antiqua" panose="02040602050305030304" pitchFamily="18" charset="0"/>
              </a:rPr>
              <a:t>de la réforme de </a:t>
            </a:r>
            <a:r>
              <a:rPr lang="fr-FR" altLang="fr-FR" sz="2800" b="1" dirty="0" smtClean="0">
                <a:latin typeface="Book Antiqua" panose="02040602050305030304" pitchFamily="18" charset="0"/>
              </a:rPr>
              <a:t>2013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latin typeface="Book Antiqua" panose="02040602050305030304" pitchFamily="18" charset="0"/>
              </a:rPr>
              <a:t>Objectifs de la réforme de 2013 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 smtClean="0">
                <a:latin typeface="Book Antiqua" panose="02040602050305030304" pitchFamily="18" charset="0"/>
              </a:rPr>
              <a:t>Contenu </a:t>
            </a:r>
            <a:r>
              <a:rPr lang="fr-FR" altLang="fr-FR" sz="2800" b="1" dirty="0">
                <a:latin typeface="Book Antiqua" panose="02040602050305030304" pitchFamily="18" charset="0"/>
              </a:rPr>
              <a:t>de la </a:t>
            </a:r>
            <a:r>
              <a:rPr lang="fr-FR" altLang="fr-FR" sz="2800" b="1" dirty="0" smtClean="0">
                <a:latin typeface="Book Antiqua" panose="02040602050305030304" pitchFamily="18" charset="0"/>
              </a:rPr>
              <a:t>réforme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latin typeface="Book Antiqua" panose="02040602050305030304" pitchFamily="18" charset="0"/>
              </a:rPr>
              <a:t>Quelques </a:t>
            </a:r>
            <a:r>
              <a:rPr lang="fr-FR" altLang="fr-FR" sz="2800" b="1" dirty="0" smtClean="0">
                <a:latin typeface="Book Antiqua" panose="02040602050305030304" pitchFamily="18" charset="0"/>
              </a:rPr>
              <a:t>résultats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latin typeface="Book Antiqua" panose="02040602050305030304" pitchFamily="18" charset="0"/>
              </a:rPr>
              <a:t>Eléments clés de l’organisation de la filière </a:t>
            </a:r>
          </a:p>
        </p:txBody>
      </p:sp>
    </p:spTree>
    <p:extLst>
      <p:ext uri="{BB962C8B-B14F-4D97-AF65-F5344CB8AC3E}">
        <p14:creationId xmlns:p14="http://schemas.microsoft.com/office/powerpoint/2010/main" val="33280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912228"/>
            <a:ext cx="12192000" cy="497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800" b="1" dirty="0">
                <a:latin typeface="Book Antiqua" panose="02040602050305030304" pitchFamily="18" charset="0"/>
              </a:rPr>
              <a:t>Sortie de crise en 2011 après 10 années d’instabilité;</a:t>
            </a:r>
          </a:p>
          <a:p>
            <a:pPr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800" b="1" dirty="0">
                <a:latin typeface="Book Antiqua" panose="02040602050305030304" pitchFamily="18" charset="0"/>
              </a:rPr>
              <a:t>Persistance de certaines </a:t>
            </a:r>
            <a:r>
              <a:rPr lang="fr-FR" altLang="fr-FR" sz="2800" b="1" dirty="0" smtClean="0">
                <a:latin typeface="Book Antiqua" panose="02040602050305030304" pitchFamily="18" charset="0"/>
              </a:rPr>
              <a:t>insuffisances :</a:t>
            </a:r>
            <a:endParaRPr lang="fr-FR" altLang="fr-FR" sz="2800" b="1" dirty="0">
              <a:latin typeface="Book Antiqua" panose="02040602050305030304" pitchFamily="18" charset="0"/>
            </a:endParaRPr>
          </a:p>
          <a:p>
            <a:pPr lvl="1" algn="just" eaLnBrk="1" hangingPunct="1">
              <a:spcBef>
                <a:spcPts val="4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Instabilité du prix bord champ sans véritable corrélation avec l’évolution des prix internationaux;</a:t>
            </a:r>
          </a:p>
          <a:p>
            <a:pPr lvl="1" algn="just" eaLnBrk="1" hangingPunct="1">
              <a:spcBef>
                <a:spcPts val="4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Mauvaise réputation de la qualité des noix ivoiriennes;</a:t>
            </a:r>
          </a:p>
          <a:p>
            <a:pPr lvl="1" algn="just" eaLnBrk="1" hangingPunct="1">
              <a:spcBef>
                <a:spcPts val="4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Faible niveau de contrôle de l’activité de certains acteurs de la chaine de commercialisation intérieure;</a:t>
            </a:r>
          </a:p>
          <a:p>
            <a:pPr lvl="1" algn="just" eaLnBrk="1" hangingPunct="1">
              <a:spcBef>
                <a:spcPts val="4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Dispositif réglementaire insuffisant;</a:t>
            </a:r>
          </a:p>
          <a:p>
            <a:pPr lvl="1" algn="just" eaLnBrk="1" hangingPunct="1">
              <a:spcBef>
                <a:spcPts val="4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Faible niveau de transformation locale;</a:t>
            </a:r>
          </a:p>
          <a:p>
            <a:pPr lvl="1" algn="just" eaLnBrk="1" hangingPunct="1">
              <a:spcBef>
                <a:spcPts val="4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Difficultés à mettre en place une organisation interprofessionnelle crédible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1415480" y="1320949"/>
            <a:ext cx="680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 Contexte de la réforme de 2013 </a:t>
            </a:r>
          </a:p>
        </p:txBody>
      </p:sp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930181"/>
            <a:ext cx="12192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Corriger les dysfonctionnements persistants;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Créer les conditions d’une meilleure profitabilité en vue de garantir la pérennité de la filière </a:t>
            </a:r>
            <a:r>
              <a:rPr lang="fr-FR" altLang="fr-FR" sz="2600" b="1" dirty="0" smtClean="0">
                <a:latin typeface="Book Antiqua" panose="02040602050305030304" pitchFamily="18" charset="0"/>
              </a:rPr>
              <a:t>par : </a:t>
            </a:r>
            <a:endParaRPr lang="fr-FR" altLang="fr-FR" sz="2600" b="1" dirty="0">
              <a:latin typeface="Book Antiqua" panose="02040602050305030304" pitchFamily="18" charset="0"/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l’optimisation de la production et l’amélioration de la qualité; </a:t>
            </a:r>
            <a:endParaRPr lang="fr-FR" altLang="fr-FR" sz="2400" dirty="0" smtClean="0">
              <a:latin typeface="Book Antiqua" panose="02040602050305030304" pitchFamily="18" charset="0"/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 smtClean="0">
                <a:latin typeface="Book Antiqua" panose="02040602050305030304" pitchFamily="18" charset="0"/>
              </a:rPr>
              <a:t>la </a:t>
            </a:r>
            <a:r>
              <a:rPr lang="fr-FR" altLang="fr-FR" sz="2400" dirty="0">
                <a:latin typeface="Book Antiqua" panose="02040602050305030304" pitchFamily="18" charset="0"/>
              </a:rPr>
              <a:t>garantie d’un prix rémunérateur aux producteurs au </a:t>
            </a:r>
            <a:r>
              <a:rPr lang="fr-FR" altLang="fr-FR" sz="2400" dirty="0" smtClean="0">
                <a:latin typeface="Book Antiqua" panose="02040602050305030304" pitchFamily="18" charset="0"/>
              </a:rPr>
              <a:t>moins </a:t>
            </a:r>
            <a:r>
              <a:rPr lang="fr-FR" altLang="fr-FR" sz="2400" dirty="0">
                <a:latin typeface="Book Antiqua" panose="02040602050305030304" pitchFamily="18" charset="0"/>
              </a:rPr>
              <a:t>égal à 60% </a:t>
            </a:r>
            <a:r>
              <a:rPr lang="fr-FR" altLang="fr-FR" sz="2400" dirty="0" smtClean="0">
                <a:latin typeface="Book Antiqua" panose="02040602050305030304" pitchFamily="18" charset="0"/>
              </a:rPr>
              <a:t>CAF</a:t>
            </a:r>
            <a:r>
              <a:rPr lang="fr-FR" altLang="fr-FR" sz="2400" dirty="0">
                <a:latin typeface="Book Antiqua" panose="02040602050305030304" pitchFamily="18" charset="0"/>
              </a:rPr>
              <a:t>; 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la transparence et la fiabilité du système de commercialisation; </a:t>
            </a:r>
            <a:endParaRPr lang="fr-FR" altLang="fr-FR" sz="2400" dirty="0" smtClean="0">
              <a:latin typeface="Book Antiqua" panose="02040602050305030304" pitchFamily="18" charset="0"/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la mise en place d’une interprofession représentative et </a:t>
            </a:r>
            <a:r>
              <a:rPr lang="fr-FR" altLang="fr-FR" sz="2400" dirty="0" smtClean="0">
                <a:latin typeface="Book Antiqua" panose="02040602050305030304" pitchFamily="18" charset="0"/>
              </a:rPr>
              <a:t>crédible ; </a:t>
            </a:r>
            <a:endParaRPr lang="fr-FR" altLang="fr-FR" sz="2400" dirty="0">
              <a:latin typeface="Book Antiqua" panose="02040602050305030304" pitchFamily="18" charset="0"/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l’augmentation à terme de la valeur ajoutée par la transformation; 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l’amélioration du cadre et des conditions de vie des producteurs; 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le renforcement de la gouvernance de la filière. </a:t>
            </a:r>
            <a:endParaRPr lang="fr-FR" altLang="fr-FR" sz="2400" b="1" dirty="0">
              <a:latin typeface="Book Antiqua" panose="02040602050305030304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343472" y="1322537"/>
            <a:ext cx="6804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 Objectifs de la réforme de 2013 </a:t>
            </a:r>
          </a:p>
        </p:txBody>
      </p:sp>
      <p:pic>
        <p:nvPicPr>
          <p:cNvPr id="6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992322"/>
            <a:ext cx="12192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Nouveau cadre règlementaire et institutionnel par la loi n°2013-656 du 13 septembre 2013 avec un Organe étatique de régulation et une Interprofession regroupant les acteurs privés.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595439" y="1394544"/>
            <a:ext cx="6804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 Contenu de la réforme</a:t>
            </a: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3472552"/>
            <a:ext cx="1219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Contractualisation </a:t>
            </a:r>
            <a:r>
              <a:rPr lang="fr-FR" altLang="fr-FR" sz="2600" b="1" dirty="0" smtClean="0">
                <a:latin typeface="Book Antiqua" panose="02040602050305030304" pitchFamily="18" charset="0"/>
              </a:rPr>
              <a:t>de </a:t>
            </a:r>
            <a:r>
              <a:rPr lang="fr-FR" altLang="fr-FR" sz="2600" b="1" dirty="0">
                <a:latin typeface="Book Antiqua" panose="02040602050305030304" pitchFamily="18" charset="0"/>
              </a:rPr>
              <a:t>la Recherche et du Conseil agricole pour améliorer la productivité et la qualité des noix de cajou.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66A4EA-17A0-2B47-BC94-9B20FB7EA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8581"/>
            <a:ext cx="12192000" cy="191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Amélioration de la commercialisation </a:t>
            </a:r>
            <a:r>
              <a:rPr lang="fr-FR" altLang="fr-FR" sz="2600" b="1" dirty="0" smtClean="0">
                <a:latin typeface="Book Antiqua" panose="02040602050305030304" pitchFamily="18" charset="0"/>
              </a:rPr>
              <a:t>par :</a:t>
            </a:r>
            <a:endParaRPr lang="fr-FR" altLang="fr-FR" sz="3400" b="1" dirty="0">
              <a:latin typeface="Book Antiqua" panose="02040602050305030304" pitchFamily="18" charset="0"/>
            </a:endParaRPr>
          </a:p>
          <a:p>
            <a:pPr lvl="1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600" dirty="0">
                <a:latin typeface="Book Antiqua" panose="02040602050305030304" pitchFamily="18" charset="0"/>
              </a:rPr>
              <a:t>la traçabilité ( identification et agrément des acteurs clés; documents  de transactions avec gestion informatisée des données - volume, qualité, prix, opérateurs)</a:t>
            </a:r>
            <a:endParaRPr lang="fr-FR" altLang="fr-FR" sz="2600" b="1" dirty="0">
              <a:latin typeface="Book Antiqua" panose="02040602050305030304" pitchFamily="18" charset="0"/>
            </a:endParaRPr>
          </a:p>
        </p:txBody>
      </p:sp>
      <p:pic>
        <p:nvPicPr>
          <p:cNvPr id="7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1412776"/>
            <a:ext cx="12192000" cy="496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Amélioration de la commercialisation par :</a:t>
            </a:r>
          </a:p>
          <a:p>
            <a:pPr lvl="1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 smtClean="0">
                <a:latin typeface="Book Antiqua" panose="02040602050305030304" pitchFamily="18" charset="0"/>
              </a:rPr>
              <a:t>Amélioration </a:t>
            </a:r>
            <a:r>
              <a:rPr lang="fr-FR" altLang="fr-FR" sz="2400" dirty="0">
                <a:latin typeface="Book Antiqua" panose="02040602050305030304" pitchFamily="18" charset="0"/>
              </a:rPr>
              <a:t>de la qualité (Distribution de sacs en jute aux producteurs/ Différents points de contrôle qualité) ;</a:t>
            </a:r>
          </a:p>
          <a:p>
            <a:pPr lvl="1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 smtClean="0">
                <a:latin typeface="Book Antiqua" panose="02040602050305030304" pitchFamily="18" charset="0"/>
              </a:rPr>
              <a:t>Mécanisme </a:t>
            </a:r>
            <a:r>
              <a:rPr lang="fr-FR" altLang="fr-FR" sz="2400" dirty="0">
                <a:latin typeface="Book Antiqua" panose="02040602050305030304" pitchFamily="18" charset="0"/>
              </a:rPr>
              <a:t>transparent de fixation du prix ;</a:t>
            </a:r>
          </a:p>
          <a:p>
            <a:pPr lvl="1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Enregistrement des contrats d’exportation;</a:t>
            </a:r>
          </a:p>
          <a:p>
            <a:pPr lvl="1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sz="2400" dirty="0">
                <a:latin typeface="Book Antiqua" panose="02040602050305030304" pitchFamily="18" charset="0"/>
              </a:rPr>
              <a:t>Renforcement du contrôle de l’application des dispositions réglementaires (Déploiement  d’Agents du Conseil sur toute la zone de production/ Implication des Autorités locales/ Mise en œuvre de sanctions);</a:t>
            </a:r>
          </a:p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Accroissement de la valeur ajoutée par la transformation locale </a:t>
            </a:r>
            <a:r>
              <a:rPr lang="fr-FR" altLang="fr-FR" sz="2600" dirty="0">
                <a:latin typeface="Book Antiqua" panose="02040602050305030304" pitchFamily="18" charset="0"/>
              </a:rPr>
              <a:t>(mesures incitatives, promotion de la consommations locales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)</a:t>
            </a:r>
            <a:r>
              <a:rPr lang="fr-FR" altLang="fr-FR" sz="2600" b="1" dirty="0" smtClean="0">
                <a:latin typeface="Book Antiqua" panose="02040602050305030304" pitchFamily="18" charset="0"/>
              </a:rPr>
              <a:t>.</a:t>
            </a:r>
            <a:endParaRPr lang="fr-FR" altLang="fr-FR" sz="2400" dirty="0">
              <a:latin typeface="Book Antiqua" panose="02040602050305030304" pitchFamily="18" charset="0"/>
            </a:endParaRP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9">
            <a:extLst>
              <a:ext uri="{FF2B5EF4-FFF2-40B4-BE49-F238E27FC236}">
                <a16:creationId xmlns:a16="http://schemas.microsoft.com/office/drawing/2014/main" xmlns="" id="{BDCFED4F-0CAA-F246-BDF5-DEF744D6A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8" y="980728"/>
            <a:ext cx="1200065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b="1" dirty="0" smtClean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Circuit de commercialisation et documents de transaction et de traçabilité</a:t>
            </a:r>
            <a:endParaRPr lang="fr-FR" altLang="fr-FR" sz="2800" b="1" dirty="0">
              <a:solidFill>
                <a:srgbClr val="FF0000"/>
              </a:solidFill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1" name="Image 5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 bwMode="auto">
          <a:xfrm>
            <a:off x="479376" y="1556792"/>
            <a:ext cx="11161240" cy="5301208"/>
          </a:xfrm>
          <a:prstGeom prst="rect">
            <a:avLst/>
          </a:prstGeom>
          <a:noFill/>
          <a:ln w="9525"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2450"/>
            <a:ext cx="6724650" cy="9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4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0" y="2564027"/>
            <a:ext cx="12192000" cy="358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14400" indent="-4572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Au niveau de la recherche 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Caractérisation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moléculaire du </a:t>
            </a:r>
            <a:r>
              <a:rPr lang="fr-FR" altLang="fr-FR" sz="2600" dirty="0">
                <a:latin typeface="Book Antiqua" panose="02040602050305030304" pitchFamily="18" charset="0"/>
              </a:rPr>
              <a:t>verger (30 clones identifiés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);</a:t>
            </a:r>
            <a:endParaRPr lang="fr-FR" altLang="fr-FR" sz="2600" dirty="0">
              <a:latin typeface="Book Antiqua" panose="02040602050305030304" pitchFamily="18" charset="0"/>
            </a:endParaRP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Elaboration de la carte sanitaire du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verger;</a:t>
            </a:r>
            <a:endParaRPr lang="fr-FR" altLang="fr-FR" sz="2600" dirty="0">
              <a:latin typeface="Book Antiqua" panose="02040602050305030304" pitchFamily="18" charset="0"/>
            </a:endParaRP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Installation de parcs à bois (5 à ce jour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);</a:t>
            </a:r>
            <a:endParaRPr lang="fr-FR" altLang="fr-FR" sz="2600" dirty="0">
              <a:latin typeface="Book Antiqua" panose="02040602050305030304" pitchFamily="18" charset="0"/>
            </a:endParaRP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Elaboration de manuels sur les techniques de greffage et de sur-greffage;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Mise à disposition chaque année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de </a:t>
            </a:r>
            <a:r>
              <a:rPr lang="fr-FR" altLang="fr-FR" sz="2600" dirty="0">
                <a:latin typeface="Book Antiqua" panose="02040602050305030304" pitchFamily="18" charset="0"/>
              </a:rPr>
              <a:t>plants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améliorés.</a:t>
            </a:r>
            <a:endParaRPr lang="fr-FR" altLang="fr-FR" sz="2600" dirty="0">
              <a:latin typeface="Book Antiqua" panose="02040602050305030304" pitchFamily="18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703512" y="1582886"/>
            <a:ext cx="8964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fr-FR" altLang="fr-FR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 Quelques résultats</a:t>
            </a:r>
          </a:p>
        </p:txBody>
      </p:sp>
      <p:pic>
        <p:nvPicPr>
          <p:cNvPr id="5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-23812" y="1988840"/>
            <a:ext cx="12192000" cy="45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896938" indent="-439738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 algn="just" eaLnBrk="1" hangingPunct="1">
              <a:spcBef>
                <a:spcPts val="107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sz="2600" b="1" dirty="0">
                <a:latin typeface="Book Antiqua" panose="02040602050305030304" pitchFamily="18" charset="0"/>
              </a:rPr>
              <a:t>Au niveau du Conseil agricole 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Déploiement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de </a:t>
            </a:r>
            <a:r>
              <a:rPr lang="fr-FR" altLang="fr-FR" sz="2600" dirty="0">
                <a:latin typeface="Book Antiqua" panose="02040602050305030304" pitchFamily="18" charset="0"/>
              </a:rPr>
              <a:t>conseillers agricoles dédiés à l’anacarde (309 agents ANADER en 2017 avec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près </a:t>
            </a:r>
            <a:r>
              <a:rPr lang="fr-FR" altLang="fr-FR" sz="2600" dirty="0">
                <a:latin typeface="Book Antiqua" panose="02040602050305030304" pitchFamily="18" charset="0"/>
              </a:rPr>
              <a:t>de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350 </a:t>
            </a:r>
            <a:r>
              <a:rPr lang="fr-FR" altLang="fr-FR" sz="2600" dirty="0">
                <a:latin typeface="Book Antiqua" panose="02040602050305030304" pitchFamily="18" charset="0"/>
              </a:rPr>
              <a:t>000 producteurs touchés);</a:t>
            </a: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Installation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de pépiniéristes pour la production du matériel végétal amélioré ; </a:t>
            </a:r>
            <a:endParaRPr lang="fr-FR" altLang="fr-FR" sz="2600" dirty="0">
              <a:latin typeface="Book Antiqua" panose="02040602050305030304" pitchFamily="18" charset="0"/>
            </a:endParaRP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Formations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des agents </a:t>
            </a:r>
            <a:r>
              <a:rPr lang="fr-FR" altLang="fr-FR" sz="2600" dirty="0">
                <a:latin typeface="Book Antiqua" panose="02040602050305030304" pitchFamily="18" charset="0"/>
              </a:rPr>
              <a:t>aux techniques de greffage et de </a:t>
            </a:r>
            <a:r>
              <a:rPr lang="fr-FR" altLang="fr-FR" sz="2600" dirty="0" smtClean="0">
                <a:latin typeface="Book Antiqua" panose="02040602050305030304" pitchFamily="18" charset="0"/>
              </a:rPr>
              <a:t>sur-greffage de l’anacardier ;</a:t>
            </a:r>
            <a:endParaRPr lang="fr-FR" altLang="fr-FR" sz="2600" dirty="0">
              <a:latin typeface="Book Antiqua" panose="02040602050305030304" pitchFamily="18" charset="0"/>
            </a:endParaRPr>
          </a:p>
          <a:p>
            <a:pPr lvl="3" algn="just" eaLnBrk="1" hangingPunct="1">
              <a:spcBef>
                <a:spcPts val="1075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altLang="fr-FR" sz="2600" dirty="0">
                <a:latin typeface="Book Antiqua" panose="02040602050305030304" pitchFamily="18" charset="0"/>
              </a:rPr>
              <a:t>Formations et campagnes de sensibilisation sur la qualité (récolte et post-récolte)</a:t>
            </a:r>
            <a:r>
              <a:rPr lang="fr-FR" altLang="fr-FR" sz="2600" b="1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94457"/>
            <a:ext cx="672465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7329</TotalTime>
  <Words>815</Words>
  <Application>Microsoft Macintosh PowerPoint</Application>
  <PresentationFormat>Grand écran</PresentationFormat>
  <Paragraphs>82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Book Antiqua</vt:lpstr>
      <vt:lpstr>Calibri</vt:lpstr>
      <vt:lpstr>Century Gothic</vt:lpstr>
      <vt:lpstr>Courier New</vt:lpstr>
      <vt:lpstr>Mangal</vt:lpstr>
      <vt:lpstr>Microsoft YaHei</vt:lpstr>
      <vt:lpstr>MS PGothic</vt:lpstr>
      <vt:lpstr>ＭＳ Ｐゴシック</vt:lpstr>
      <vt:lpstr>Tahoma</vt:lpstr>
      <vt:lpstr>Times New Roman</vt:lpstr>
      <vt:lpstr>Wingdings</vt:lpstr>
      <vt:lpstr>Thème Office</vt:lpstr>
      <vt:lpstr>EVOLUTION DE LA FILIERE ANACARDE CÔTE D’IVOIRE Mamadou BERTE  Directeur Général Adjoint  Le Conseil du Coton et de l’Anacarde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DE LA PRODUCTION &amp; QUESTIONS RELATIVES AUX COÛTS DE PRODUCTION ET AUX PRIX DE LA NOIX DE CAJOU EN CÔTE D’IVOIRE</dc:title>
  <dc:creator>KONE GABESONGON</dc:creator>
  <cp:lastModifiedBy>MAMADOU BERTE</cp:lastModifiedBy>
  <cp:revision>688</cp:revision>
  <dcterms:created xsi:type="dcterms:W3CDTF">2003-04-23T11:25:54Z</dcterms:created>
  <dcterms:modified xsi:type="dcterms:W3CDTF">2018-06-20T09:06:18Z</dcterms:modified>
</cp:coreProperties>
</file>