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7" r:id="rId30"/>
    <p:sldId id="288" r:id="rId31"/>
    <p:sldId id="289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pic>
        <p:nvPicPr>
          <p:cNvPr id="1026" name="95F73A85-1EE7-4585-A375-6EEF8D2D30B9" descr="8408437F-C7D8-407D-A57E-2F378D83AB5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" y="0"/>
            <a:ext cx="9035877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33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7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5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4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8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F431-5F91-46D0-B7BB-A763A69C29C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E44A-F5BB-4545-A7D8-82D298BAB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400800" cy="175260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Sélection de la semence et multiplication de plants améliorés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d</a:t>
            </a:r>
            <a:r>
              <a:rPr lang="en-US" b="1" dirty="0" err="1" smtClean="0">
                <a:solidFill>
                  <a:schemeClr val="tx1"/>
                </a:solidFill>
              </a:rPr>
              <a:t>’anacardiers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26060" y="5867400"/>
            <a:ext cx="2325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Dr Moussa </a:t>
            </a:r>
            <a:r>
              <a:rPr lang="fr-FR" b="1" dirty="0" smtClean="0"/>
              <a:t>Ouedraogo</a:t>
            </a:r>
          </a:p>
          <a:p>
            <a:r>
              <a:rPr lang="fr-FR" b="1" dirty="0" smtClean="0"/>
              <a:t>CNSF/ Burkina Faso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1692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 smtClean="0"/>
              <a:t>2. </a:t>
            </a:r>
            <a:r>
              <a:rPr lang="fr-FR" b="1" dirty="0"/>
              <a:t>Production de </a:t>
            </a:r>
            <a:r>
              <a:rPr lang="fr-FR" b="1" dirty="0" smtClean="0"/>
              <a:t>semences</a:t>
            </a:r>
          </a:p>
          <a:p>
            <a:pPr marL="0" lvl="0" indent="0">
              <a:buNone/>
            </a:pPr>
            <a:r>
              <a:rPr lang="fr-FR" dirty="0"/>
              <a:t>Avoir une bonne production de sa plantation suppose que l’on dispose de plants sains ayant de bons </a:t>
            </a:r>
            <a:r>
              <a:rPr lang="fr-FR" dirty="0" smtClean="0"/>
              <a:t>rendements, produisant des graines de bonne qualité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00200"/>
            <a:ext cx="2555974" cy="49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2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105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 smtClean="0"/>
              <a:t>2. </a:t>
            </a:r>
            <a:r>
              <a:rPr lang="fr-FR" b="1" dirty="0"/>
              <a:t>Production de </a:t>
            </a:r>
            <a:r>
              <a:rPr lang="fr-FR" b="1" dirty="0" smtClean="0"/>
              <a:t>semences</a:t>
            </a:r>
          </a:p>
          <a:p>
            <a:pPr marL="0" lvl="0" indent="0">
              <a:buNone/>
            </a:pPr>
            <a:r>
              <a:rPr lang="fr-FR" dirty="0"/>
              <a:t>Afin de disposer de plants à haut rendement, la première approche a consisté à explorer les potentialités des plantations existantes au Burkina Faso </a:t>
            </a:r>
            <a:r>
              <a:rPr lang="fr-FR" dirty="0" smtClean="0"/>
              <a:t>car les arbres qui y sont issus sont adaptés aux conditions </a:t>
            </a:r>
            <a:r>
              <a:rPr lang="fr-FR" dirty="0" err="1" smtClean="0"/>
              <a:t>agroclimatiques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00200"/>
            <a:ext cx="2555974" cy="49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2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r-FR" dirty="0" smtClean="0"/>
              <a:t>2. </a:t>
            </a:r>
            <a:r>
              <a:rPr lang="fr-FR" b="1" dirty="0"/>
              <a:t>Production de </a:t>
            </a:r>
            <a:r>
              <a:rPr lang="fr-FR" b="1" dirty="0" smtClean="0"/>
              <a:t>semences</a:t>
            </a:r>
          </a:p>
          <a:p>
            <a:pPr marL="0" lvl="0" indent="0">
              <a:buNone/>
            </a:pPr>
            <a:r>
              <a:rPr lang="fr-FR" b="1" dirty="0" smtClean="0"/>
              <a:t>La récolte des semences par le CNSF </a:t>
            </a:r>
            <a:r>
              <a:rPr lang="fr-FR" dirty="0" smtClean="0"/>
              <a:t>s’est </a:t>
            </a:r>
            <a:r>
              <a:rPr lang="fr-FR" dirty="0"/>
              <a:t>basée </a:t>
            </a:r>
            <a:r>
              <a:rPr lang="fr-FR" dirty="0" smtClean="0"/>
              <a:t>sur la collecte des noix sur </a:t>
            </a:r>
            <a:r>
              <a:rPr lang="fr-FR" dirty="0"/>
              <a:t>les </a:t>
            </a:r>
            <a:r>
              <a:rPr lang="fr-FR" b="1" dirty="0">
                <a:solidFill>
                  <a:srgbClr val="FF0000"/>
                </a:solidFill>
              </a:rPr>
              <a:t>meilleurs individus </a:t>
            </a:r>
            <a:r>
              <a:rPr lang="fr-FR" dirty="0"/>
              <a:t>(au moins 30 individus) par constituer le lot de semences. Plusieurs critères ont été considérés dans la sélection des individus sur lesquels </a:t>
            </a:r>
            <a:r>
              <a:rPr lang="fr-FR" dirty="0" smtClean="0"/>
              <a:t>les </a:t>
            </a:r>
            <a:r>
              <a:rPr lang="fr-FR" dirty="0"/>
              <a:t>récoltes </a:t>
            </a:r>
            <a:r>
              <a:rPr lang="fr-FR" dirty="0" smtClean="0"/>
              <a:t>sont faites:</a:t>
            </a:r>
            <a:endParaRPr lang="fr-FR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00200"/>
            <a:ext cx="2555974" cy="49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9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 smtClean="0"/>
              <a:t>2. </a:t>
            </a:r>
            <a:r>
              <a:rPr lang="fr-FR" b="1" dirty="0"/>
              <a:t>Production de </a:t>
            </a:r>
            <a:r>
              <a:rPr lang="fr-FR" b="1" dirty="0" smtClean="0"/>
              <a:t>semences</a:t>
            </a:r>
          </a:p>
          <a:p>
            <a:pPr marL="0" lvl="0" indent="0">
              <a:buNone/>
            </a:pPr>
            <a:r>
              <a:rPr lang="fr-FR" dirty="0" smtClean="0"/>
              <a:t>Critères de sélection: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dirty="0" smtClean="0"/>
              <a:t>l’état sanitaire;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dirty="0" smtClean="0"/>
              <a:t>la </a:t>
            </a:r>
            <a:r>
              <a:rPr lang="fr-FR" dirty="0"/>
              <a:t>production moyenne de l’arbre</a:t>
            </a:r>
            <a:r>
              <a:rPr lang="fr-FR" dirty="0" smtClean="0"/>
              <a:t>,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dirty="0" smtClean="0"/>
              <a:t> </a:t>
            </a:r>
            <a:r>
              <a:rPr lang="fr-FR" dirty="0"/>
              <a:t>la qualité de ses noix (taille, forme) 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00200"/>
            <a:ext cx="2555974" cy="49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" y="1519237"/>
            <a:ext cx="83058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 smtClean="0"/>
              <a:t>2. </a:t>
            </a:r>
            <a:r>
              <a:rPr lang="fr-FR" b="1" dirty="0"/>
              <a:t>Production de </a:t>
            </a:r>
            <a:r>
              <a:rPr lang="fr-FR" b="1" dirty="0" smtClean="0"/>
              <a:t>semences</a:t>
            </a:r>
          </a:p>
        </p:txBody>
      </p:sp>
      <p:pic>
        <p:nvPicPr>
          <p:cNvPr id="1027" name="Graphiqu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791200" cy="370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7200" y="6153726"/>
            <a:ext cx="837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Evolution des quantités de semences récoltées et diffusées </a:t>
            </a:r>
            <a:r>
              <a:rPr lang="fr-FR" b="1" dirty="0" smtClean="0"/>
              <a:t>par le CNSF de </a:t>
            </a:r>
            <a:r>
              <a:rPr lang="fr-FR" b="1" dirty="0"/>
              <a:t>2014 à </a:t>
            </a:r>
            <a:r>
              <a:rPr lang="fr-FR" b="1" dirty="0" smtClean="0"/>
              <a:t>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90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" y="1519237"/>
            <a:ext cx="8305800" cy="5033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r-FR" dirty="0" smtClean="0"/>
              <a:t>2. </a:t>
            </a:r>
            <a:r>
              <a:rPr lang="fr-FR" b="1" dirty="0"/>
              <a:t>Production de </a:t>
            </a:r>
            <a:r>
              <a:rPr lang="fr-FR" b="1" dirty="0" smtClean="0"/>
              <a:t>semences</a:t>
            </a:r>
          </a:p>
          <a:p>
            <a:pPr marL="0" lvl="0" indent="0">
              <a:buNone/>
            </a:pPr>
            <a:r>
              <a:rPr lang="fr-FR" dirty="0"/>
              <a:t>Il est à noter que les semences produites </a:t>
            </a:r>
            <a:r>
              <a:rPr lang="fr-FR" dirty="0" smtClean="0"/>
              <a:t>ne </a:t>
            </a:r>
            <a:r>
              <a:rPr lang="fr-FR" dirty="0"/>
              <a:t>provenant pas </a:t>
            </a:r>
            <a:r>
              <a:rPr lang="fr-FR" dirty="0" smtClean="0"/>
              <a:t>d’individus génétiquement améliorés  </a:t>
            </a:r>
            <a:r>
              <a:rPr lang="fr-FR" dirty="0"/>
              <a:t>sont </a:t>
            </a:r>
            <a:r>
              <a:rPr lang="fr-FR" b="1" dirty="0"/>
              <a:t>qualifiée selon </a:t>
            </a:r>
            <a:r>
              <a:rPr lang="fr-FR" b="1" dirty="0" smtClean="0"/>
              <a:t>la classification OCDE </a:t>
            </a:r>
            <a:r>
              <a:rPr lang="fr-FR" b="1" dirty="0"/>
              <a:t>de catégorie « </a:t>
            </a:r>
            <a:r>
              <a:rPr lang="fr-FR" b="1" dirty="0" smtClean="0"/>
              <a:t>identifiée</a:t>
            </a:r>
            <a:r>
              <a:rPr lang="fr-FR" b="1" dirty="0"/>
              <a:t> ». </a:t>
            </a:r>
            <a:endParaRPr lang="fr-FR" b="1" dirty="0" smtClean="0"/>
          </a:p>
          <a:p>
            <a:pPr marL="0" lvl="0" indent="0">
              <a:buNone/>
            </a:pPr>
            <a:endParaRPr lang="fr-FR" dirty="0" smtClean="0"/>
          </a:p>
          <a:p>
            <a:pPr marL="0" lvl="0" indent="0">
              <a:buNone/>
            </a:pPr>
            <a:r>
              <a:rPr lang="fr-FR" dirty="0" smtClean="0"/>
              <a:t>Les activités de recherche sur l’amélioration </a:t>
            </a:r>
            <a:r>
              <a:rPr lang="fr-FR" dirty="0"/>
              <a:t>génétique </a:t>
            </a:r>
            <a:r>
              <a:rPr lang="fr-FR" dirty="0" smtClean="0"/>
              <a:t>de l’anacardier au </a:t>
            </a:r>
            <a:r>
              <a:rPr lang="fr-FR" dirty="0"/>
              <a:t>CNSF </a:t>
            </a:r>
            <a:r>
              <a:rPr lang="fr-FR" dirty="0" smtClean="0"/>
              <a:t>vise à </a:t>
            </a:r>
            <a:r>
              <a:rPr lang="fr-FR" b="1" dirty="0">
                <a:solidFill>
                  <a:srgbClr val="FF0000"/>
                </a:solidFill>
              </a:rPr>
              <a:t>disposer de semences progressivement améliorées pour les besoins des producteurs</a:t>
            </a:r>
            <a:r>
              <a:rPr lang="fr-FR" dirty="0"/>
              <a:t>. </a:t>
            </a:r>
            <a:r>
              <a:rPr lang="fr-FR" dirty="0" smtClean="0"/>
              <a:t>Ces activités s’insère dans un schéma global d’amélioration de l’espèce décrit par </a:t>
            </a:r>
            <a:r>
              <a:rPr lang="fr-FR" dirty="0" err="1" smtClean="0"/>
              <a:t>Masawe</a:t>
            </a:r>
            <a:r>
              <a:rPr lang="fr-FR" dirty="0" smtClean="0"/>
              <a:t> (2010):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58643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" y="1519237"/>
            <a:ext cx="8305800" cy="5033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 smtClean="0"/>
              <a:t>2. </a:t>
            </a:r>
            <a:r>
              <a:rPr lang="fr-FR" b="1" dirty="0"/>
              <a:t>Production de </a:t>
            </a:r>
            <a:r>
              <a:rPr lang="fr-FR" b="1" dirty="0" smtClean="0"/>
              <a:t>semences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66" y="2042318"/>
            <a:ext cx="5998268" cy="398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29922" y="6249247"/>
            <a:ext cx="7684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Schéma </a:t>
            </a:r>
            <a:r>
              <a:rPr lang="fr-FR" b="1" dirty="0"/>
              <a:t>global d’amélioration génétique de l’anacardier .Source: </a:t>
            </a:r>
            <a:r>
              <a:rPr lang="fr-FR" b="1" dirty="0" err="1"/>
              <a:t>Masawe</a:t>
            </a:r>
            <a:r>
              <a:rPr lang="fr-FR" b="1" dirty="0"/>
              <a:t> 2010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94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" y="1443037"/>
            <a:ext cx="8305800" cy="51863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800" dirty="0" smtClean="0"/>
              <a:t>2. </a:t>
            </a:r>
            <a:r>
              <a:rPr lang="fr-FR" sz="2800" b="1" dirty="0"/>
              <a:t>Production de </a:t>
            </a:r>
            <a:r>
              <a:rPr lang="fr-FR" sz="2800" b="1" dirty="0" smtClean="0"/>
              <a:t>semences</a:t>
            </a:r>
          </a:p>
          <a:p>
            <a:pPr marL="0" indent="0">
              <a:buNone/>
            </a:pPr>
            <a:r>
              <a:rPr lang="fr-FR" sz="2400" dirty="0"/>
              <a:t>Au Burkina Faso, le programme d’amélioration génétique du cajou </a:t>
            </a:r>
            <a:r>
              <a:rPr lang="fr-FR" sz="2400" dirty="0" smtClean="0"/>
              <a:t>est toujours à ses débuts. </a:t>
            </a:r>
            <a:r>
              <a:rPr lang="fr-FR" sz="2400" dirty="0"/>
              <a:t>Les acteurs du programme d’amélioration génétique sont principalement </a:t>
            </a:r>
            <a:r>
              <a:rPr lang="fr-FR" sz="2400" b="1" dirty="0"/>
              <a:t>l’INERA et le CNSF</a:t>
            </a:r>
            <a:r>
              <a:rPr lang="fr-FR" sz="2400" dirty="0" smtClean="0"/>
              <a:t>.</a:t>
            </a:r>
          </a:p>
          <a:p>
            <a:pPr marL="457200" lvl="1" indent="0">
              <a:buNone/>
            </a:pPr>
            <a:r>
              <a:rPr lang="fr-FR" sz="2400" dirty="0" smtClean="0"/>
              <a:t> </a:t>
            </a:r>
            <a:r>
              <a:rPr lang="fr-FR" sz="2400" dirty="0"/>
              <a:t>Les </a:t>
            </a:r>
            <a:r>
              <a:rPr lang="fr-FR" sz="2400" dirty="0" smtClean="0"/>
              <a:t>étapes suivantes en cours</a:t>
            </a:r>
            <a:r>
              <a:rPr lang="fr-FR" sz="2400" dirty="0"/>
              <a:t> 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00CC"/>
                </a:solidFill>
              </a:rPr>
              <a:t>Sélection/confirmation des </a:t>
            </a:r>
            <a:r>
              <a:rPr lang="fr-FR" sz="2400" dirty="0">
                <a:solidFill>
                  <a:srgbClr val="0000CC"/>
                </a:solidFill>
              </a:rPr>
              <a:t>arbres élites par les institutions de recherche 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CC"/>
                </a:solidFill>
              </a:rPr>
              <a:t>Fixation des caractères désirés par le biais de la multiplication végétative 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CC"/>
                </a:solidFill>
              </a:rPr>
              <a:t>Etablissement de parcs à bois pour la production de greffons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CC"/>
                </a:solidFill>
              </a:rPr>
              <a:t>Mise en place de vergers à </a:t>
            </a:r>
            <a:r>
              <a:rPr lang="fr-FR" sz="2400" dirty="0" smtClean="0">
                <a:solidFill>
                  <a:srgbClr val="0000CC"/>
                </a:solidFill>
              </a:rPr>
              <a:t>clones (essais multi-sites: interaction génotype-environnement).</a:t>
            </a:r>
            <a:endParaRPr lang="fr-FR" sz="2400" dirty="0">
              <a:solidFill>
                <a:srgbClr val="0000CC"/>
              </a:solidFill>
            </a:endParaRPr>
          </a:p>
          <a:p>
            <a:pPr marL="0" lvl="0" indent="0">
              <a:buNone/>
            </a:pP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5393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" y="1519237"/>
            <a:ext cx="8305800" cy="4652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r-FR" dirty="0"/>
              <a:t>3</a:t>
            </a:r>
            <a:r>
              <a:rPr lang="fr-FR" dirty="0" smtClean="0"/>
              <a:t>. </a:t>
            </a:r>
            <a:r>
              <a:rPr lang="fr-FR" b="1" dirty="0"/>
              <a:t>Production de </a:t>
            </a:r>
            <a:r>
              <a:rPr lang="fr-FR" b="1" dirty="0" smtClean="0"/>
              <a:t>plants améliorés</a:t>
            </a:r>
          </a:p>
          <a:p>
            <a:r>
              <a:rPr lang="fr-FR" dirty="0"/>
              <a:t>Sur la base du processus </a:t>
            </a:r>
            <a:r>
              <a:rPr lang="fr-FR" dirty="0" smtClean="0"/>
              <a:t>d’amélioration de l’anacardier en cours, </a:t>
            </a:r>
            <a:r>
              <a:rPr lang="fr-FR" dirty="0"/>
              <a:t>deux principaux types de plants sont produits au CNSF :</a:t>
            </a:r>
          </a:p>
          <a:p>
            <a:pPr lvl="0"/>
            <a:r>
              <a:rPr lang="fr-FR" b="1" dirty="0">
                <a:solidFill>
                  <a:srgbClr val="FF0000"/>
                </a:solidFill>
              </a:rPr>
              <a:t>Les plants issus de graines</a:t>
            </a:r>
            <a:r>
              <a:rPr lang="fr-FR" dirty="0"/>
              <a:t>, de qualité génétique moindre mais qui sont les plus diffusées de nos jours ;</a:t>
            </a:r>
          </a:p>
          <a:p>
            <a:r>
              <a:rPr lang="fr-FR" b="1" dirty="0">
                <a:solidFill>
                  <a:srgbClr val="FF0000"/>
                </a:solidFill>
              </a:rPr>
              <a:t>Les plants greffés</a:t>
            </a:r>
            <a:r>
              <a:rPr lang="fr-FR" dirty="0"/>
              <a:t>, dont les greffons proviennent d’arbres élites en cours de sélection qui ne sont diffusés qu’auprès des producteurs pour le moment qu’à titre expérimental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371703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" y="1519237"/>
            <a:ext cx="8305800" cy="4652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400" dirty="0" smtClean="0"/>
              <a:t>3.1. </a:t>
            </a:r>
            <a:r>
              <a:rPr lang="fr-FR" sz="2400" b="1" dirty="0"/>
              <a:t>Production de </a:t>
            </a:r>
            <a:r>
              <a:rPr lang="fr-FR" sz="2400" b="1" dirty="0" smtClean="0"/>
              <a:t>plants issus de graines</a:t>
            </a:r>
          </a:p>
          <a:p>
            <a:pPr marL="0" lvl="0" indent="0">
              <a:buNone/>
            </a:pPr>
            <a:endParaRPr lang="fr-FR" b="1" dirty="0" smtClean="0"/>
          </a:p>
        </p:txBody>
      </p:sp>
      <p:pic>
        <p:nvPicPr>
          <p:cNvPr id="3075" name="Graphiqu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1"/>
            <a:ext cx="5943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9600" y="6211669"/>
            <a:ext cx="734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</a:t>
            </a:r>
            <a:r>
              <a:rPr lang="fr-FR" b="1" dirty="0" smtClean="0"/>
              <a:t>uantités </a:t>
            </a:r>
            <a:r>
              <a:rPr lang="fr-FR" b="1" dirty="0"/>
              <a:t>des plants issus de graines produites par le CNSF de 2014 à </a:t>
            </a:r>
            <a:r>
              <a:rPr lang="fr-FR" b="1" dirty="0" smtClean="0"/>
              <a:t>2018</a:t>
            </a:r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415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676400"/>
            <a:ext cx="8229600" cy="502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i="1" dirty="0" smtClean="0"/>
          </a:p>
          <a:p>
            <a:pPr marL="0" indent="0" algn="just">
              <a:buNone/>
            </a:pPr>
            <a:r>
              <a:rPr lang="fr-FR" b="1" dirty="0" smtClean="0"/>
              <a:t>1.Introduction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b="1" dirty="0" smtClean="0"/>
              <a:t>2.Production de semences améliorées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b="1" dirty="0" smtClean="0"/>
              <a:t>3.Production de plants améliorés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b="1" dirty="0" smtClean="0"/>
              <a:t>4.Conclusion et perspectives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6871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" y="1519237"/>
            <a:ext cx="5262563" cy="4652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400" dirty="0"/>
              <a:t>3.1. </a:t>
            </a:r>
            <a:r>
              <a:rPr lang="fr-FR" sz="2400" b="1" dirty="0"/>
              <a:t>Production de plants issus de graines</a:t>
            </a:r>
          </a:p>
          <a:p>
            <a:pPr marL="0" lvl="0" indent="0">
              <a:buNone/>
            </a:pPr>
            <a:r>
              <a:rPr lang="fr-FR" dirty="0" smtClean="0"/>
              <a:t>Cependant</a:t>
            </a:r>
            <a:r>
              <a:rPr lang="fr-FR" dirty="0"/>
              <a:t>, pour obtenir </a:t>
            </a:r>
            <a:r>
              <a:rPr lang="fr-FR" dirty="0" smtClean="0"/>
              <a:t>des plants de qualité améliorée </a:t>
            </a:r>
            <a:r>
              <a:rPr lang="fr-FR" dirty="0"/>
              <a:t>des plants à partir des graines, il faut que ces graines soient issues de plants améliorés, de préférences des graines issues de </a:t>
            </a:r>
            <a:r>
              <a:rPr lang="fr-FR" b="1" dirty="0">
                <a:solidFill>
                  <a:srgbClr val="FF0000"/>
                </a:solidFill>
              </a:rPr>
              <a:t>vergers à graines</a:t>
            </a:r>
            <a:r>
              <a:rPr lang="fr-FR" dirty="0"/>
              <a:t>.</a:t>
            </a:r>
            <a:endParaRPr lang="fr-FR" b="1" dirty="0" smtClean="0"/>
          </a:p>
          <a:p>
            <a:pPr marL="0" lvl="0" indent="0">
              <a:buNone/>
            </a:pPr>
            <a:endParaRPr lang="fr-FR" b="1" dirty="0" smtClean="0"/>
          </a:p>
        </p:txBody>
      </p:sp>
      <p:pic>
        <p:nvPicPr>
          <p:cNvPr id="6" name="Picture 4" descr="D:\BDD Images\Anacarde\DSC00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07" y="2590800"/>
            <a:ext cx="35433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" y="1519237"/>
            <a:ext cx="8305800" cy="4652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r-FR" dirty="0" smtClean="0"/>
          </a:p>
          <a:p>
            <a:pPr marL="0" lvl="0" indent="0">
              <a:buNone/>
            </a:pPr>
            <a:r>
              <a:rPr lang="fr-FR" dirty="0">
                <a:solidFill>
                  <a:srgbClr val="0000CC"/>
                </a:solidFill>
              </a:rPr>
              <a:t>le défi majeur reste </a:t>
            </a:r>
            <a:r>
              <a:rPr lang="fr-FR" dirty="0" smtClean="0">
                <a:solidFill>
                  <a:srgbClr val="0000CC"/>
                </a:solidFill>
              </a:rPr>
              <a:t>de </a:t>
            </a:r>
            <a:r>
              <a:rPr lang="fr-FR" dirty="0">
                <a:solidFill>
                  <a:srgbClr val="0000CC"/>
                </a:solidFill>
              </a:rPr>
              <a:t>mettre à la disposition des producteurs, du matériel végétal amélioré afin de contribuer à une augmentation des </a:t>
            </a:r>
            <a:r>
              <a:rPr lang="fr-FR" dirty="0" smtClean="0">
                <a:solidFill>
                  <a:srgbClr val="0000CC"/>
                </a:solidFill>
              </a:rPr>
              <a:t>quantités de noix </a:t>
            </a:r>
            <a:r>
              <a:rPr lang="fr-FR" dirty="0">
                <a:solidFill>
                  <a:srgbClr val="0000CC"/>
                </a:solidFill>
              </a:rPr>
              <a:t>produites et </a:t>
            </a:r>
            <a:r>
              <a:rPr lang="fr-FR" dirty="0" smtClean="0">
                <a:solidFill>
                  <a:srgbClr val="0000CC"/>
                </a:solidFill>
              </a:rPr>
              <a:t>ainsi que leur qualité </a:t>
            </a:r>
            <a:r>
              <a:rPr lang="fr-FR" dirty="0">
                <a:solidFill>
                  <a:srgbClr val="0000CC"/>
                </a:solidFill>
              </a:rPr>
              <a:t>de </a:t>
            </a:r>
            <a:r>
              <a:rPr lang="fr-FR" dirty="0" smtClean="0">
                <a:solidFill>
                  <a:srgbClr val="0000CC"/>
                </a:solidFill>
              </a:rPr>
              <a:t>(grosseur, poids, forme)</a:t>
            </a:r>
            <a:endParaRPr lang="fr-FR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" y="1519237"/>
            <a:ext cx="5948363" cy="4652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 smtClean="0"/>
              <a:t>3.2. </a:t>
            </a:r>
            <a:r>
              <a:rPr lang="fr-FR" b="1" dirty="0"/>
              <a:t>Production de </a:t>
            </a:r>
            <a:r>
              <a:rPr lang="fr-FR" b="1" dirty="0" smtClean="0"/>
              <a:t>plants greffés</a:t>
            </a:r>
          </a:p>
          <a:p>
            <a:pPr marL="0" lvl="0" indent="0">
              <a:buNone/>
            </a:pPr>
            <a:r>
              <a:rPr lang="fr-FR" dirty="0">
                <a:solidFill>
                  <a:srgbClr val="0000CC"/>
                </a:solidFill>
              </a:rPr>
              <a:t>En rappel, l'amélioration génétique des arbres est un processus continu de sélection, d’évaluation et de reproduction d'individus possédant les caractéristiques désirées pour la production à grande échelle</a:t>
            </a:r>
            <a:endParaRPr lang="fr-FR" b="1" dirty="0" smtClean="0">
              <a:solidFill>
                <a:srgbClr val="0000CC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42" y="1676400"/>
            <a:ext cx="206187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0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3332"/>
            <a:ext cx="5948363" cy="4652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fr-FR" dirty="0" smtClean="0"/>
              <a:t>3.2. </a:t>
            </a:r>
            <a:r>
              <a:rPr lang="fr-FR" b="1" dirty="0"/>
              <a:t>Production de </a:t>
            </a:r>
            <a:r>
              <a:rPr lang="fr-FR" b="1" dirty="0" smtClean="0"/>
              <a:t>plants greffés</a:t>
            </a:r>
          </a:p>
          <a:p>
            <a:pPr marL="0" indent="0">
              <a:buNone/>
            </a:pPr>
            <a:r>
              <a:rPr lang="en-GB" sz="2800" dirty="0"/>
              <a:t>Les </a:t>
            </a:r>
            <a:r>
              <a:rPr lang="en-GB" sz="2800" dirty="0" err="1"/>
              <a:t>caractéristiques</a:t>
            </a:r>
            <a:r>
              <a:rPr lang="en-GB" sz="2800" dirty="0"/>
              <a:t> </a:t>
            </a:r>
            <a:r>
              <a:rPr lang="en-GB" sz="2800" dirty="0" err="1"/>
              <a:t>désirées</a:t>
            </a:r>
            <a:r>
              <a:rPr lang="en-GB" sz="2800" dirty="0"/>
              <a:t>:</a:t>
            </a:r>
            <a:endParaRPr lang="fr-F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CC"/>
                </a:solidFill>
              </a:rPr>
              <a:t>une croissance accrue et bien adaptée à des conditions environnementales données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CC"/>
                </a:solidFill>
              </a:rPr>
              <a:t>un fût rectiligne, une </a:t>
            </a:r>
            <a:r>
              <a:rPr lang="fr-FR" sz="2400" dirty="0" err="1">
                <a:solidFill>
                  <a:srgbClr val="0000CC"/>
                </a:solidFill>
              </a:rPr>
              <a:t>branchaison</a:t>
            </a:r>
            <a:r>
              <a:rPr lang="fr-FR" sz="2400" dirty="0">
                <a:solidFill>
                  <a:srgbClr val="0000CC"/>
                </a:solidFill>
              </a:rPr>
              <a:t> fine et horizontale, un tronc cylindrique, un défilement peu prononcé, etc.;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CC"/>
                </a:solidFill>
              </a:rPr>
              <a:t>une résistance accrue aux ravageurs 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CC"/>
                </a:solidFill>
              </a:rPr>
              <a:t> une production élevée 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CC"/>
                </a:solidFill>
              </a:rPr>
              <a:t>Une bonne </a:t>
            </a:r>
            <a:r>
              <a:rPr lang="fr-FR" sz="2400" dirty="0" smtClean="0">
                <a:solidFill>
                  <a:srgbClr val="0000CC"/>
                </a:solidFill>
              </a:rPr>
              <a:t>qualité des </a:t>
            </a:r>
            <a:r>
              <a:rPr lang="fr-FR" sz="2400" dirty="0">
                <a:solidFill>
                  <a:srgbClr val="0000CC"/>
                </a:solidFill>
              </a:rPr>
              <a:t>noix </a:t>
            </a:r>
            <a:r>
              <a:rPr lang="fr-FR" sz="2800" dirty="0"/>
              <a:t> </a:t>
            </a:r>
          </a:p>
          <a:p>
            <a:pPr marL="0" lvl="0" indent="0">
              <a:buNone/>
            </a:pPr>
            <a:endParaRPr lang="fr-FR" b="1" dirty="0" smtClean="0"/>
          </a:p>
        </p:txBody>
      </p:sp>
      <p:pic>
        <p:nvPicPr>
          <p:cNvPr id="4" name="Picture 5" descr="D:\BDD Images\Greffage Anacarde\Formation sur le greffage\DSC00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67871"/>
            <a:ext cx="2457451" cy="119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BDD Images\Greffage Anacarde\Formation sur le greffage\DSC00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4" t="30801" r="12975" b="5125"/>
          <a:stretch>
            <a:fillRect/>
          </a:stretch>
        </p:blipFill>
        <p:spPr bwMode="auto">
          <a:xfrm>
            <a:off x="3219451" y="5667871"/>
            <a:ext cx="2723356" cy="126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:\BDD Images\Greffage Anacarde\Formation sur le greffage\DSC00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62" y="5667871"/>
            <a:ext cx="272812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8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0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3332"/>
            <a:ext cx="8610600" cy="4652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 smtClean="0"/>
              <a:t>3.2. </a:t>
            </a:r>
            <a:r>
              <a:rPr lang="fr-FR" b="1" dirty="0"/>
              <a:t>Production de </a:t>
            </a:r>
            <a:r>
              <a:rPr lang="fr-FR" b="1" dirty="0" smtClean="0"/>
              <a:t>plants greffés</a:t>
            </a:r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b="1" dirty="0">
                <a:solidFill>
                  <a:srgbClr val="0000CC"/>
                </a:solidFill>
              </a:rPr>
              <a:t>multiplication végétative </a:t>
            </a:r>
            <a:r>
              <a:rPr lang="fr-FR" dirty="0"/>
              <a:t>c'est-à-dire à partir de fragments de plantes (greffons, boutures, marcottes, drageons, stolons, rejets de souches) est la technique qui permet d’obtenir des plants </a:t>
            </a:r>
            <a:r>
              <a:rPr lang="fr-FR" b="1" dirty="0">
                <a:solidFill>
                  <a:srgbClr val="0000CC"/>
                </a:solidFill>
              </a:rPr>
              <a:t>reproduisant fidèlement les caractéristiques </a:t>
            </a:r>
            <a:r>
              <a:rPr lang="fr-FR" dirty="0"/>
              <a:t>d’origine de l’individu sélectionné, et </a:t>
            </a:r>
            <a:r>
              <a:rPr lang="fr-FR" b="1" dirty="0">
                <a:solidFill>
                  <a:srgbClr val="0000CC"/>
                </a:solidFill>
              </a:rPr>
              <a:t>douée d’une précocité élevée</a:t>
            </a:r>
            <a:r>
              <a:rPr lang="fr-FR" sz="2800" b="1" dirty="0">
                <a:solidFill>
                  <a:srgbClr val="0000CC"/>
                </a:solidFill>
              </a:rPr>
              <a:t> </a:t>
            </a:r>
          </a:p>
          <a:p>
            <a:pPr marL="0" lvl="0" indent="0">
              <a:buNone/>
            </a:pPr>
            <a:endParaRPr lang="fr-FR" b="1" dirty="0" smtClean="0"/>
          </a:p>
        </p:txBody>
      </p:sp>
      <p:pic>
        <p:nvPicPr>
          <p:cNvPr id="4" name="Picture 5" descr="D:\BDD Images\Greffage Anacarde\Formation sur le greffage\DSC00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7" y="5591175"/>
            <a:ext cx="2402824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BDD Images\Greffage Anacarde\Formation sur le greffage\DSC00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4" t="30801" r="12975" b="5125"/>
          <a:stretch>
            <a:fillRect/>
          </a:stretch>
        </p:blipFill>
        <p:spPr bwMode="auto">
          <a:xfrm>
            <a:off x="3240232" y="5596872"/>
            <a:ext cx="2855767" cy="126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:\BDD Images\Greffage Anacarde\Formation sur le greffage\DSC00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91175"/>
            <a:ext cx="290299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0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3332"/>
            <a:ext cx="6096000" cy="4652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 smtClean="0"/>
              <a:t>3.2. </a:t>
            </a:r>
            <a:r>
              <a:rPr lang="fr-FR" b="1" dirty="0"/>
              <a:t>Production de </a:t>
            </a:r>
            <a:r>
              <a:rPr lang="fr-FR" b="1" dirty="0" smtClean="0"/>
              <a:t>plants greffés</a:t>
            </a:r>
          </a:p>
          <a:p>
            <a:pPr marL="0" indent="0">
              <a:buNone/>
            </a:pPr>
            <a:r>
              <a:rPr lang="fr-FR" dirty="0">
                <a:solidFill>
                  <a:srgbClr val="0000CC"/>
                </a:solidFill>
              </a:rPr>
              <a:t>Pour la production des plants améliorés, la technique du greffage est celle la plus pratiquée. C’est une méthode rapide et à moindre coût pour la propagation de variétés à haut rendement et est facilement </a:t>
            </a:r>
            <a:r>
              <a:rPr lang="fr-FR" dirty="0" err="1">
                <a:solidFill>
                  <a:srgbClr val="0000CC"/>
                </a:solidFill>
              </a:rPr>
              <a:t>vulgarisable</a:t>
            </a:r>
            <a:r>
              <a:rPr lang="fr-FR" dirty="0">
                <a:solidFill>
                  <a:srgbClr val="0000CC"/>
                </a:solidFill>
              </a:rPr>
              <a:t> auprès des producteurs</a:t>
            </a:r>
            <a:r>
              <a:rPr lang="fr-FR" sz="2800" b="1" dirty="0">
                <a:solidFill>
                  <a:srgbClr val="0000CC"/>
                </a:solidFill>
              </a:rPr>
              <a:t> </a:t>
            </a:r>
          </a:p>
          <a:p>
            <a:pPr marL="0" lvl="0" indent="0">
              <a:buNone/>
            </a:pPr>
            <a:endParaRPr lang="fr-FR" b="1" dirty="0" smtClean="0"/>
          </a:p>
        </p:txBody>
      </p:sp>
      <p:grpSp>
        <p:nvGrpSpPr>
          <p:cNvPr id="7" name="Groupe 12"/>
          <p:cNvGrpSpPr>
            <a:grpSpLocks/>
          </p:cNvGrpSpPr>
          <p:nvPr/>
        </p:nvGrpSpPr>
        <p:grpSpPr bwMode="auto">
          <a:xfrm>
            <a:off x="6781800" y="1681162"/>
            <a:ext cx="2095500" cy="4643438"/>
            <a:chOff x="6929453" y="1142984"/>
            <a:chExt cx="2095515" cy="4643470"/>
          </a:xfrm>
        </p:grpSpPr>
        <p:pic>
          <p:nvPicPr>
            <p:cNvPr id="8" name="Image 9" descr="DSCF063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3" y="2714920"/>
              <a:ext cx="2071703" cy="150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10" descr="DSCF0639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4214818"/>
              <a:ext cx="2095514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11" descr="DSC0344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1142984"/>
              <a:ext cx="2095514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1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0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3332"/>
            <a:ext cx="6096000" cy="4652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fr-FR" dirty="0" smtClean="0"/>
              <a:t>3.2. </a:t>
            </a:r>
            <a:r>
              <a:rPr lang="fr-FR" b="1" dirty="0"/>
              <a:t>Production de </a:t>
            </a:r>
            <a:r>
              <a:rPr lang="fr-FR" b="1" dirty="0" smtClean="0"/>
              <a:t>plants greffés</a:t>
            </a:r>
          </a:p>
          <a:p>
            <a:pPr marL="0" indent="0">
              <a:buNone/>
            </a:pPr>
            <a:r>
              <a:rPr lang="fr-FR" dirty="0"/>
              <a:t>Dans le cas spécifique du Burkina Faso, le processus d’amélioration génétique s’est bâtie sur la sélection des individus supérieurs (arbres élites) des plantations existantes. La raison principale est qu’il existe </a:t>
            </a:r>
            <a:r>
              <a:rPr lang="fr-FR" b="1" dirty="0">
                <a:solidFill>
                  <a:srgbClr val="FF0000"/>
                </a:solidFill>
              </a:rPr>
              <a:t>une importante variabilité génétique entre les arbres d’une même plantation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grpSp>
        <p:nvGrpSpPr>
          <p:cNvPr id="11" name="Groupe 12"/>
          <p:cNvGrpSpPr>
            <a:grpSpLocks/>
          </p:cNvGrpSpPr>
          <p:nvPr/>
        </p:nvGrpSpPr>
        <p:grpSpPr bwMode="auto">
          <a:xfrm>
            <a:off x="6667500" y="1681162"/>
            <a:ext cx="2095500" cy="4643438"/>
            <a:chOff x="6929453" y="1142984"/>
            <a:chExt cx="2095515" cy="4643470"/>
          </a:xfrm>
        </p:grpSpPr>
        <p:pic>
          <p:nvPicPr>
            <p:cNvPr id="12" name="Image 9" descr="DSCF063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3" y="2714920"/>
              <a:ext cx="2071703" cy="150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0" descr="DSCF0639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4214818"/>
              <a:ext cx="2095514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1" descr="DSC0344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1142984"/>
              <a:ext cx="2095514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26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0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3332"/>
            <a:ext cx="6096000" cy="4652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 smtClean="0"/>
              <a:t>3.2. </a:t>
            </a:r>
            <a:r>
              <a:rPr lang="fr-FR" b="1" dirty="0" smtClean="0"/>
              <a:t>Production de plants greffés</a:t>
            </a:r>
          </a:p>
        </p:txBody>
      </p:sp>
      <p:pic>
        <p:nvPicPr>
          <p:cNvPr id="4098" name="Graphiqu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95791"/>
            <a:ext cx="7696200" cy="381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8200" y="6096000"/>
            <a:ext cx="713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Cette variabilité importante indique qu’on obtiendrait un gain génétique 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élevé </a:t>
            </a:r>
            <a:r>
              <a:rPr lang="fr-FR" b="1" dirty="0">
                <a:solidFill>
                  <a:srgbClr val="FF0000"/>
                </a:solidFill>
              </a:rPr>
              <a:t>dans la sélection en cours</a:t>
            </a:r>
          </a:p>
        </p:txBody>
      </p:sp>
    </p:spTree>
    <p:extLst>
      <p:ext uri="{BB962C8B-B14F-4D97-AF65-F5344CB8AC3E}">
        <p14:creationId xmlns:p14="http://schemas.microsoft.com/office/powerpoint/2010/main" val="26201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0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3332"/>
            <a:ext cx="6096000" cy="529986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fr-FR" dirty="0" smtClean="0"/>
              <a:t>3. </a:t>
            </a:r>
            <a:r>
              <a:rPr lang="fr-FR" b="1" dirty="0" smtClean="0"/>
              <a:t>Production de plants greffés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techniques de greffage utilisées sont de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En Fente Terminale 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Placage de côté 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Greffe anglaise 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Le chip </a:t>
            </a:r>
            <a:r>
              <a:rPr lang="fr-FR" dirty="0" err="1"/>
              <a:t>buding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smtClean="0"/>
              <a:t>L’approche </a:t>
            </a:r>
            <a:r>
              <a:rPr lang="fr-FR" dirty="0"/>
              <a:t>développée avec </a:t>
            </a:r>
            <a:r>
              <a:rPr lang="fr-FR" dirty="0">
                <a:solidFill>
                  <a:srgbClr val="0000CC"/>
                </a:solidFill>
              </a:rPr>
              <a:t>succès est le greffage en fente terminale </a:t>
            </a:r>
            <a:r>
              <a:rPr lang="fr-FR" b="1" dirty="0" smtClean="0">
                <a:solidFill>
                  <a:srgbClr val="0000CC"/>
                </a:solidFill>
              </a:rPr>
              <a:t> et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00CC"/>
                </a:solidFill>
              </a:rPr>
              <a:t> </a:t>
            </a:r>
            <a:r>
              <a:rPr lang="fr-FR" b="1" dirty="0">
                <a:solidFill>
                  <a:srgbClr val="0000CC"/>
                </a:solidFill>
              </a:rPr>
              <a:t>par placage de côté </a:t>
            </a:r>
            <a:r>
              <a:rPr lang="fr-FR" dirty="0"/>
              <a:t>sur des jeunes plants âgés </a:t>
            </a:r>
            <a:r>
              <a:rPr lang="fr-FR" dirty="0" smtClean="0"/>
              <a:t>de 2-4 </a:t>
            </a:r>
            <a:r>
              <a:rPr lang="fr-FR" dirty="0"/>
              <a:t>mois en </a:t>
            </a:r>
            <a:r>
              <a:rPr lang="fr-FR" dirty="0" smtClean="0"/>
              <a:t>pépinière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Mois les plus favorables : juillet –août (85%)</a:t>
            </a:r>
          </a:p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b="1" dirty="0" smtClean="0"/>
          </a:p>
        </p:txBody>
      </p:sp>
      <p:pic>
        <p:nvPicPr>
          <p:cNvPr id="7" name="Picture 5" descr="D:\BDD Images\Greffage Anacarde\DSC09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79813"/>
            <a:ext cx="3200400" cy="21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58022" y="5877564"/>
            <a:ext cx="271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Greffage en fente terminal</a:t>
            </a:r>
            <a:endParaRPr lang="fr-FR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0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3332"/>
            <a:ext cx="8305800" cy="5452268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fr-FR" dirty="0" smtClean="0"/>
              <a:t>3.2. </a:t>
            </a:r>
            <a:r>
              <a:rPr lang="fr-FR" b="1" dirty="0" smtClean="0"/>
              <a:t>Production de plants greffés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Cependant, des contraintes subsistent pour la production de plants améliorés à grande échelle 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CC"/>
                </a:solidFill>
              </a:rPr>
              <a:t>Faible disponibilité du matériel amélioré : le processus de sélection des arbres est toujours en cours 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CC"/>
                </a:solidFill>
              </a:rPr>
              <a:t>La production des plants greffés à partir des greffons obtenus des arbres élites est faible et ne permet pas la création à grande échelle des parcs bois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CC"/>
                </a:solidFill>
              </a:rPr>
              <a:t>La faible maîtrise des techniques de greffage par les producteurs 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CC"/>
                </a:solidFill>
              </a:rPr>
              <a:t>La mise en place des vergers est en cours mais constitue un processus lent (en moyenne 4 – 5 ans pour que le plant greffé puisse commencer à produire des greffons</a:t>
            </a:r>
            <a:r>
              <a:rPr lang="fr-F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745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1.Introduction</a:t>
            </a:r>
          </a:p>
          <a:p>
            <a:pPr marL="0" indent="0">
              <a:buNone/>
            </a:pPr>
            <a:r>
              <a:rPr lang="fr-FR" i="1" dirty="0" err="1" smtClean="0"/>
              <a:t>Anacardium</a:t>
            </a:r>
            <a:r>
              <a:rPr lang="fr-FR" i="1" dirty="0" smtClean="0"/>
              <a:t> </a:t>
            </a:r>
            <a:r>
              <a:rPr lang="fr-FR" i="1" dirty="0"/>
              <a:t>occidentale</a:t>
            </a:r>
            <a:r>
              <a:rPr lang="fr-FR" dirty="0"/>
              <a:t> L. (en anglais : cashew) dérive du nom portugais </a:t>
            </a:r>
            <a:r>
              <a:rPr lang="fr-FR" i="1" dirty="0"/>
              <a:t>'</a:t>
            </a:r>
            <a:r>
              <a:rPr lang="fr-FR" i="1" dirty="0" err="1"/>
              <a:t>caju</a:t>
            </a:r>
            <a:r>
              <a:rPr lang="fr-FR" i="1" dirty="0"/>
              <a:t>' appartient à la </a:t>
            </a:r>
            <a:r>
              <a:rPr lang="fr-FR" b="1" i="1" dirty="0"/>
              <a:t>famille des </a:t>
            </a:r>
            <a:r>
              <a:rPr lang="fr-FR" b="1" dirty="0" err="1"/>
              <a:t>Anacardiaceae</a:t>
            </a:r>
            <a:r>
              <a:rPr lang="fr-FR" dirty="0"/>
              <a:t>, du </a:t>
            </a:r>
            <a:r>
              <a:rPr lang="fr-FR" b="1" dirty="0"/>
              <a:t>genre </a:t>
            </a:r>
            <a:r>
              <a:rPr lang="fr-FR" b="1" dirty="0" err="1"/>
              <a:t>Anacardium</a:t>
            </a:r>
            <a:r>
              <a:rPr lang="fr-FR" dirty="0"/>
              <a:t>. </a:t>
            </a:r>
            <a:r>
              <a:rPr lang="fr-FR" dirty="0" smtClean="0"/>
              <a:t>De </a:t>
            </a:r>
            <a:r>
              <a:rPr lang="fr-FR" dirty="0"/>
              <a:t>nos jours, on dénombre 16 espèces du genre </a:t>
            </a:r>
            <a:r>
              <a:rPr lang="fr-FR" dirty="0" err="1"/>
              <a:t>Anacardium</a:t>
            </a:r>
            <a:r>
              <a:rPr lang="fr-FR" dirty="0"/>
              <a:t> réparties entre l’Amérique central et du sud (Johnson 1973).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12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0332"/>
            <a:ext cx="8229600" cy="103266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3332"/>
            <a:ext cx="8305800" cy="5452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4. Conclusion </a:t>
            </a:r>
            <a:r>
              <a:rPr lang="fr-FR" sz="2400" b="1" dirty="0"/>
              <a:t>et </a:t>
            </a:r>
            <a:r>
              <a:rPr lang="fr-FR" sz="2400" b="1" dirty="0" smtClean="0"/>
              <a:t>Perspectives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800" dirty="0" smtClean="0"/>
              <a:t>De </a:t>
            </a:r>
            <a:r>
              <a:rPr lang="fr-FR" sz="2800" dirty="0"/>
              <a:t>nos jours, de nombreuses plantations sont jusqu’à présent réalisées avec du matériel végétal de qualité non </a:t>
            </a:r>
            <a:r>
              <a:rPr lang="fr-FR" sz="2800" dirty="0" smtClean="0"/>
              <a:t>améliorée</a:t>
            </a:r>
            <a:endParaRPr lang="fr-FR" sz="2800" dirty="0"/>
          </a:p>
          <a:p>
            <a:endParaRPr lang="fr-FR" sz="2800" dirty="0" smtClean="0"/>
          </a:p>
          <a:p>
            <a:pPr algn="just"/>
            <a:r>
              <a:rPr lang="fr-FR" sz="2800" dirty="0" smtClean="0">
                <a:solidFill>
                  <a:srgbClr val="0000CC"/>
                </a:solidFill>
              </a:rPr>
              <a:t>Pour </a:t>
            </a:r>
            <a:r>
              <a:rPr lang="fr-FR" sz="2800" dirty="0">
                <a:solidFill>
                  <a:srgbClr val="0000CC"/>
                </a:solidFill>
              </a:rPr>
              <a:t>un accroissement des rendements de production au niveau national, l’effort de recherche doit être poursuivi en vue de la production de semences améliorées dans des vergers à </a:t>
            </a:r>
            <a:r>
              <a:rPr lang="fr-FR" sz="2800" dirty="0" smtClean="0">
                <a:solidFill>
                  <a:srgbClr val="0000CC"/>
                </a:solidFill>
              </a:rPr>
              <a:t>graines</a:t>
            </a:r>
            <a:endParaRPr lang="fr-F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0332"/>
            <a:ext cx="8229600" cy="103266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3332"/>
            <a:ext cx="8305800" cy="5452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4. Conclusion </a:t>
            </a:r>
            <a:r>
              <a:rPr lang="fr-FR" sz="2400" b="1" dirty="0"/>
              <a:t>et </a:t>
            </a:r>
            <a:r>
              <a:rPr lang="fr-FR" sz="2400" b="1" dirty="0" smtClean="0"/>
              <a:t>Perspectives</a:t>
            </a:r>
          </a:p>
          <a:p>
            <a:r>
              <a:rPr lang="fr-FR" sz="2800" dirty="0" smtClean="0"/>
              <a:t>Pour </a:t>
            </a:r>
            <a:r>
              <a:rPr lang="fr-FR" sz="2800" dirty="0"/>
              <a:t>permettre aux producteurs d’accroître la productivité de leur plantation, il faut qu’ils aient </a:t>
            </a:r>
            <a:r>
              <a:rPr lang="fr-FR" sz="2800" b="1" dirty="0">
                <a:solidFill>
                  <a:srgbClr val="FF0000"/>
                </a:solidFill>
              </a:rPr>
              <a:t>accès au matériel végétal amélioré (semences améliorées, plants greffés).</a:t>
            </a:r>
          </a:p>
          <a:p>
            <a:pPr lvl="1"/>
            <a:r>
              <a:rPr lang="fr-FR" sz="2400" dirty="0" smtClean="0">
                <a:solidFill>
                  <a:srgbClr val="FF0000"/>
                </a:solidFill>
              </a:rPr>
              <a:t>création </a:t>
            </a:r>
            <a:r>
              <a:rPr lang="fr-FR" sz="2400" dirty="0">
                <a:solidFill>
                  <a:srgbClr val="FF0000"/>
                </a:solidFill>
              </a:rPr>
              <a:t>de parcs à bois pour la production de greffons</a:t>
            </a:r>
            <a:r>
              <a:rPr lang="fr-FR" sz="2400" dirty="0"/>
              <a:t>) dans les zones de plantations et </a:t>
            </a:r>
            <a:r>
              <a:rPr lang="fr-FR" sz="2400" dirty="0" smtClean="0"/>
              <a:t>surtout;</a:t>
            </a:r>
          </a:p>
          <a:p>
            <a:pPr lvl="1"/>
            <a:r>
              <a:rPr lang="fr-FR" sz="2400" dirty="0" smtClean="0"/>
              <a:t> </a:t>
            </a:r>
            <a:r>
              <a:rPr lang="fr-FR" sz="2400" dirty="0">
                <a:solidFill>
                  <a:srgbClr val="FF0000"/>
                </a:solidFill>
              </a:rPr>
              <a:t>le transfert des connaissances en arboriculture à travers les activités de formation et d’appui technique aux </a:t>
            </a:r>
            <a:r>
              <a:rPr lang="fr-FR" sz="2400" dirty="0" smtClean="0">
                <a:solidFill>
                  <a:srgbClr val="FF0000"/>
                </a:solidFill>
              </a:rPr>
              <a:t>producteurs;</a:t>
            </a:r>
          </a:p>
          <a:p>
            <a:pPr lvl="1"/>
            <a:r>
              <a:rPr lang="fr-FR" sz="2400" dirty="0" smtClean="0">
                <a:solidFill>
                  <a:srgbClr val="FF0000"/>
                </a:solidFill>
              </a:rPr>
              <a:t>L’appui aux programmes de recherche en cours</a:t>
            </a: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791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1C434D-468D-4147-A2DD-918270ED04E3}" type="slidenum">
              <a:rPr lang="fr-FR" altLang="fr-F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fr-FR" alt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0724" name="Image 4" descr="Montag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8600" y="3124200"/>
            <a:ext cx="8763000" cy="1447800"/>
          </a:xfrm>
          <a:prstGeom prst="horizontalScroll">
            <a:avLst>
              <a:gd name="adj" fmla="val 12500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 i="1">
                <a:solidFill>
                  <a:srgbClr val="0000FF"/>
                </a:solidFill>
                <a:latin typeface="Verdana" panose="020B0604030504040204" pitchFamily="34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0956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1.Introduction</a:t>
            </a:r>
            <a:endParaRPr lang="fr-FR" b="1" dirty="0"/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nord –est du Brésil est suggéré comme étant le centre d’origine de l’espèce </a:t>
            </a:r>
            <a:r>
              <a:rPr lang="fr-FR" i="1" dirty="0" err="1"/>
              <a:t>Anacardium</a:t>
            </a:r>
            <a:r>
              <a:rPr lang="fr-FR" i="1" dirty="0"/>
              <a:t> occidentale </a:t>
            </a:r>
            <a:r>
              <a:rPr lang="fr-FR" dirty="0"/>
              <a:t>L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Selon </a:t>
            </a:r>
            <a:r>
              <a:rPr lang="fr-FR" dirty="0" err="1"/>
              <a:t>Ascenso</a:t>
            </a:r>
            <a:r>
              <a:rPr lang="fr-FR" dirty="0"/>
              <a:t> (1986), le </a:t>
            </a:r>
            <a:r>
              <a:rPr lang="fr-FR" dirty="0" err="1"/>
              <a:t>Caju</a:t>
            </a:r>
            <a:r>
              <a:rPr lang="fr-FR" dirty="0"/>
              <a:t> (</a:t>
            </a:r>
            <a:r>
              <a:rPr lang="fr-FR" i="1" dirty="0" err="1"/>
              <a:t>Anacardium</a:t>
            </a:r>
            <a:r>
              <a:rPr lang="fr-FR" i="1" dirty="0"/>
              <a:t> occidentale) </a:t>
            </a:r>
            <a:r>
              <a:rPr lang="fr-FR" dirty="0"/>
              <a:t>est la seule espèce du genre ayant atteint une </a:t>
            </a:r>
            <a:r>
              <a:rPr lang="fr-FR" b="1" dirty="0">
                <a:solidFill>
                  <a:srgbClr val="FF0000"/>
                </a:solidFill>
              </a:rPr>
              <a:t>importance socioéconomique significative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52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1.Introduction</a:t>
            </a:r>
            <a:endParaRPr lang="fr-FR" b="1" dirty="0"/>
          </a:p>
          <a:p>
            <a:pPr marL="0" indent="0" algn="just">
              <a:buNone/>
            </a:pPr>
            <a:endParaRPr lang="fr-FR" sz="3300" dirty="0" smtClean="0"/>
          </a:p>
          <a:p>
            <a:pPr marL="0" indent="0" algn="just">
              <a:buNone/>
            </a:pPr>
            <a:r>
              <a:rPr lang="fr-FR" sz="3300" dirty="0" smtClean="0"/>
              <a:t>L’amende </a:t>
            </a:r>
            <a:r>
              <a:rPr lang="fr-FR" sz="3300" dirty="0"/>
              <a:t>du cajou est une des plus consommée au monde. </a:t>
            </a:r>
            <a:r>
              <a:rPr lang="fr-FR" sz="3300" dirty="0" err="1"/>
              <a:t>Ezeagu</a:t>
            </a:r>
            <a:r>
              <a:rPr lang="fr-FR" sz="3300" dirty="0"/>
              <a:t> (2002) relève </a:t>
            </a:r>
            <a:r>
              <a:rPr lang="fr-FR" sz="3300" dirty="0" smtClean="0"/>
              <a:t> de nombreux </a:t>
            </a:r>
            <a:r>
              <a:rPr lang="fr-FR" sz="3300" dirty="0"/>
              <a:t>produits et de sous produits issus de </a:t>
            </a:r>
            <a:r>
              <a:rPr lang="fr-FR" sz="3300" b="1" dirty="0"/>
              <a:t>l’amende</a:t>
            </a:r>
            <a:r>
              <a:rPr lang="fr-FR" sz="3300" dirty="0"/>
              <a:t>  </a:t>
            </a:r>
            <a:r>
              <a:rPr lang="fr-FR" sz="3300" dirty="0" smtClean="0"/>
              <a:t>de la noix et </a:t>
            </a:r>
            <a:r>
              <a:rPr lang="fr-FR" sz="3300" dirty="0"/>
              <a:t>de la </a:t>
            </a:r>
            <a:r>
              <a:rPr lang="fr-FR" sz="3300" b="1" dirty="0"/>
              <a:t>pomme du fruit </a:t>
            </a:r>
            <a:r>
              <a:rPr lang="fr-FR" sz="3300" dirty="0" smtClean="0"/>
              <a:t>qui </a:t>
            </a:r>
            <a:r>
              <a:rPr lang="fr-FR" sz="3300" dirty="0"/>
              <a:t>vont de l’alimentation à la médecine. </a:t>
            </a:r>
            <a:endParaRPr lang="fr-FR" sz="3300" dirty="0" smtClean="0"/>
          </a:p>
          <a:p>
            <a:pPr marL="0" indent="0" algn="just">
              <a:buNone/>
            </a:pPr>
            <a:endParaRPr lang="fr-FR" sz="3300" i="1" dirty="0" smtClean="0"/>
          </a:p>
          <a:p>
            <a:pPr marL="0" indent="0" algn="just">
              <a:buNone/>
            </a:pPr>
            <a:r>
              <a:rPr lang="fr-FR" sz="3300" i="1" dirty="0" err="1" smtClean="0"/>
              <a:t>Anacardium</a:t>
            </a:r>
            <a:r>
              <a:rPr lang="fr-FR" sz="3300" i="1" dirty="0" smtClean="0"/>
              <a:t> </a:t>
            </a:r>
            <a:r>
              <a:rPr lang="fr-FR" sz="3300" i="1" dirty="0"/>
              <a:t>occidentale</a:t>
            </a:r>
            <a:r>
              <a:rPr lang="fr-FR" sz="3300" dirty="0"/>
              <a:t> constitue alors une importante </a:t>
            </a:r>
            <a:r>
              <a:rPr lang="fr-FR" sz="3300" b="1" dirty="0"/>
              <a:t>culture de rente </a:t>
            </a:r>
            <a:r>
              <a:rPr lang="fr-FR" sz="3300" dirty="0"/>
              <a:t>car elle est une  </a:t>
            </a:r>
            <a:r>
              <a:rPr lang="fr-FR" sz="3300" b="1" dirty="0"/>
              <a:t>source de création d’emploi et revenus</a:t>
            </a:r>
            <a:r>
              <a:rPr lang="fr-FR" sz="3300" dirty="0"/>
              <a:t>. Elle constitue surtout source </a:t>
            </a:r>
            <a:r>
              <a:rPr lang="fr-FR" sz="3300" b="1" dirty="0"/>
              <a:t>d’entrée de devises </a:t>
            </a:r>
            <a:r>
              <a:rPr lang="fr-FR" sz="3300" dirty="0"/>
              <a:t>pour </a:t>
            </a:r>
            <a:r>
              <a:rPr lang="fr-FR" sz="3300" dirty="0" smtClean="0"/>
              <a:t>les pays qui la cultive. </a:t>
            </a:r>
            <a:r>
              <a:rPr lang="fr-FR" sz="3300" dirty="0"/>
              <a:t>Pour toutes ces raisons, la culture de l’anacardier a accroissement exceptionnel ces dernières années. </a:t>
            </a:r>
          </a:p>
          <a:p>
            <a:pPr algn="just"/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4505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1.Introduction</a:t>
            </a:r>
            <a:endParaRPr lang="fr-FR" b="1" dirty="0"/>
          </a:p>
          <a:p>
            <a:pPr marL="0" indent="0">
              <a:buNone/>
            </a:pPr>
            <a:r>
              <a:rPr lang="fr-FR" dirty="0" smtClean="0"/>
              <a:t>Du </a:t>
            </a:r>
            <a:r>
              <a:rPr lang="fr-FR" dirty="0"/>
              <a:t>point de vue </a:t>
            </a:r>
            <a:r>
              <a:rPr lang="fr-FR" dirty="0">
                <a:solidFill>
                  <a:srgbClr val="FF0000"/>
                </a:solidFill>
              </a:rPr>
              <a:t>écologique</a:t>
            </a:r>
            <a:r>
              <a:rPr lang="fr-FR" dirty="0"/>
              <a:t>, </a:t>
            </a:r>
            <a:r>
              <a:rPr lang="fr-FR" i="1" dirty="0" err="1"/>
              <a:t>Anacardium</a:t>
            </a:r>
            <a:r>
              <a:rPr lang="fr-FR" i="1" dirty="0"/>
              <a:t> occidentale</a:t>
            </a:r>
            <a:r>
              <a:rPr lang="fr-FR" dirty="0"/>
              <a:t> est une espèce qui peut supporter de très fortes variations de températures (</a:t>
            </a:r>
            <a:r>
              <a:rPr lang="fr-FR" b="1" dirty="0"/>
              <a:t>28°C and 40°C</a:t>
            </a:r>
            <a:r>
              <a:rPr lang="fr-FR" dirty="0"/>
              <a:t>). Les pluviométries annuelles optimales pour sa culture sont de </a:t>
            </a:r>
            <a:r>
              <a:rPr lang="fr-FR" dirty="0" smtClean="0">
                <a:solidFill>
                  <a:srgbClr val="FF0000"/>
                </a:solidFill>
              </a:rPr>
              <a:t>1000 mm </a:t>
            </a:r>
            <a:r>
              <a:rPr lang="fr-FR" dirty="0">
                <a:solidFill>
                  <a:srgbClr val="FF0000"/>
                </a:solidFill>
              </a:rPr>
              <a:t>à </a:t>
            </a:r>
            <a:r>
              <a:rPr lang="fr-FR" dirty="0" smtClean="0">
                <a:solidFill>
                  <a:srgbClr val="FF0000"/>
                </a:solidFill>
              </a:rPr>
              <a:t>1500 mm </a:t>
            </a:r>
            <a:r>
              <a:rPr lang="fr-FR" dirty="0"/>
              <a:t>mais elle peut se cultiver jusqu’à des pluviométries annuelles de </a:t>
            </a:r>
            <a:r>
              <a:rPr lang="fr-FR" dirty="0">
                <a:solidFill>
                  <a:srgbClr val="FF0000"/>
                </a:solidFill>
              </a:rPr>
              <a:t>600-800 </a:t>
            </a:r>
            <a:r>
              <a:rPr lang="fr-FR" dirty="0"/>
              <a:t>mm mais avec des rendements plus faibles</a:t>
            </a:r>
          </a:p>
        </p:txBody>
      </p:sp>
    </p:spTree>
    <p:extLst>
      <p:ext uri="{BB962C8B-B14F-4D97-AF65-F5344CB8AC3E}">
        <p14:creationId xmlns:p14="http://schemas.microsoft.com/office/powerpoint/2010/main" val="122318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1.Introduction</a:t>
            </a:r>
            <a:endParaRPr lang="fr-FR" b="1" dirty="0"/>
          </a:p>
          <a:p>
            <a:pPr marL="0" indent="0">
              <a:buNone/>
            </a:pPr>
            <a:r>
              <a:rPr lang="fr-FR" dirty="0" smtClean="0"/>
              <a:t>L’anacardier </a:t>
            </a:r>
            <a:r>
              <a:rPr lang="fr-FR" dirty="0"/>
              <a:t>a été officiellement introduit au Burkina vers les années </a:t>
            </a:r>
            <a:r>
              <a:rPr lang="fr-FR" dirty="0">
                <a:solidFill>
                  <a:srgbClr val="FF0000"/>
                </a:solidFill>
              </a:rPr>
              <a:t>1950</a:t>
            </a:r>
            <a:r>
              <a:rPr lang="fr-FR" dirty="0"/>
              <a:t> dans la zone de Banfora comme arbre de reboisement.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L’expansion </a:t>
            </a:r>
            <a:r>
              <a:rPr lang="fr-FR" dirty="0"/>
              <a:t>des superficies plantées a connu une évolution relativement </a:t>
            </a:r>
            <a:r>
              <a:rPr lang="fr-FR" dirty="0" smtClean="0"/>
              <a:t>lente (</a:t>
            </a:r>
            <a:r>
              <a:rPr lang="fr-FR" dirty="0" smtClean="0">
                <a:solidFill>
                  <a:srgbClr val="FF0000"/>
                </a:solidFill>
              </a:rPr>
              <a:t>1960 à 1972 </a:t>
            </a:r>
            <a:r>
              <a:rPr lang="fr-FR" dirty="0" smtClean="0"/>
              <a:t>environ 700 ha de plantation à </a:t>
            </a:r>
            <a:r>
              <a:rPr lang="fr-FR" dirty="0" err="1" smtClean="0"/>
              <a:t>Dinderesso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40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1.Introduction</a:t>
            </a:r>
            <a:endParaRPr lang="fr-FR" b="1" dirty="0"/>
          </a:p>
          <a:p>
            <a:pPr marL="0" indent="0">
              <a:buNone/>
            </a:pPr>
            <a:r>
              <a:rPr lang="fr-FR" dirty="0" smtClean="0"/>
              <a:t>Il </a:t>
            </a:r>
            <a:r>
              <a:rPr lang="fr-FR" dirty="0"/>
              <a:t>faut attendre l’avènement du </a:t>
            </a:r>
            <a:r>
              <a:rPr lang="fr-FR" b="1" dirty="0"/>
              <a:t>Projet de Développement de la culture de l’anacardier </a:t>
            </a:r>
            <a:r>
              <a:rPr lang="fr-FR" dirty="0"/>
              <a:t>en </a:t>
            </a:r>
            <a:r>
              <a:rPr lang="fr-FR" b="1" dirty="0"/>
              <a:t>1981</a:t>
            </a:r>
            <a:r>
              <a:rPr lang="fr-FR" dirty="0"/>
              <a:t> pour assister d’une part à l’accroissement des superficies plantées, d’autre part à la promotion de la </a:t>
            </a:r>
            <a:r>
              <a:rPr lang="fr-FR" b="1" dirty="0"/>
              <a:t>plante comme culture de rente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 </a:t>
            </a:r>
            <a:r>
              <a:rPr lang="fr-FR" dirty="0">
                <a:solidFill>
                  <a:srgbClr val="0000CC"/>
                </a:solidFill>
              </a:rPr>
              <a:t>Aujourd’hui plus que jamais l’anacardier est une culture de premiers choix dans les zones de production des Hauts Bassins, des Cascades et du Sud-Ouest mais aussi des zones de moindre grande production que sont la région </a:t>
            </a:r>
            <a:r>
              <a:rPr lang="fr-FR" dirty="0" smtClean="0">
                <a:solidFill>
                  <a:srgbClr val="0000CC"/>
                </a:solidFill>
              </a:rPr>
              <a:t>Centre-Ouest, du Mouhoun</a:t>
            </a:r>
            <a:endParaRPr lang="fr-F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4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Sélection de la semence et multiplication de plants améliorés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/>
              <a:t>1.Introduction</a:t>
            </a:r>
            <a:endParaRPr lang="fr-FR" b="1" dirty="0"/>
          </a:p>
          <a:p>
            <a:pPr marL="0" indent="0">
              <a:buNone/>
            </a:pPr>
            <a:r>
              <a:rPr lang="fr-FR" dirty="0" smtClean="0"/>
              <a:t>Elle </a:t>
            </a:r>
            <a:r>
              <a:rPr lang="fr-FR" dirty="0"/>
              <a:t>reste néanmoins confrontée à plusieurs contraintes dont les principales sont 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Etroitesse de la base génétique </a:t>
            </a:r>
            <a:r>
              <a:rPr lang="fr-FR" dirty="0" err="1"/>
              <a:t>dûe</a:t>
            </a:r>
            <a:r>
              <a:rPr lang="fr-FR" dirty="0"/>
              <a:t> à une introduction non contrôlée de l’espèce 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Faible connaissance de la diversité génétique du matériel végétal existant 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Insuffisance en ressources humaines et matérielles pour la conduite des activités de recherche sur </a:t>
            </a:r>
            <a:r>
              <a:rPr lang="fr-FR" dirty="0" smtClean="0"/>
              <a:t>l’anacardier.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La </a:t>
            </a:r>
            <a:r>
              <a:rPr lang="fr-FR" dirty="0"/>
              <a:t>conséquence immédiate de ces contraintes est la </a:t>
            </a:r>
            <a:r>
              <a:rPr lang="fr-FR" b="1" dirty="0">
                <a:solidFill>
                  <a:srgbClr val="FF0000"/>
                </a:solidFill>
              </a:rPr>
              <a:t>faible production des arbres des vergers (productivité d’un arbre 4-10 kg)</a:t>
            </a:r>
            <a:r>
              <a:rPr lang="fr-FR" dirty="0">
                <a:solidFill>
                  <a:srgbClr val="FF0000"/>
                </a:solidFill>
              </a:rPr>
              <a:t>.  </a:t>
            </a:r>
            <a:r>
              <a:rPr lang="fr-FR" dirty="0" smtClean="0">
                <a:solidFill>
                  <a:srgbClr val="FF0000"/>
                </a:solidFill>
              </a:rPr>
              <a:t>	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3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1492</Words>
  <Application>Microsoft Office PowerPoint</Application>
  <PresentationFormat>Affichage à l'écran (4:3)</PresentationFormat>
  <Paragraphs>155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Calibri</vt:lpstr>
      <vt:lpstr>Verdana</vt:lpstr>
      <vt:lpstr>Wingdings</vt:lpstr>
      <vt:lpstr>Office Theme</vt:lpstr>
      <vt:lpstr>Présentation PowerPoint</vt:lpstr>
      <vt:lpstr>Plan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Sélection de la semence et multiplication de plants améliorés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ACA-Comms</dc:creator>
  <cp:lastModifiedBy>PC-HP</cp:lastModifiedBy>
  <cp:revision>21</cp:revision>
  <dcterms:created xsi:type="dcterms:W3CDTF">2018-05-23T15:52:17Z</dcterms:created>
  <dcterms:modified xsi:type="dcterms:W3CDTF">2018-06-22T07:19:09Z</dcterms:modified>
</cp:coreProperties>
</file>